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image/jpeg" Extension="jpeg"/>
  <Default ContentType="application/vnd.openxmlformats-package.relationships+xml" Extension="rels"/>
  <Default ContentType="image/x-emf" Extension="emf"/>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Layout+xml" PartName="/ppt/slideLayouts/slideLayout2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40.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4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36.xml"/>
  <Override ContentType="application/vnd.openxmlformats-officedocument.presentationml.slideLayout+xml" PartName="/ppt/slideLayouts/slideLayout19.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23.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notesSlide+xml" PartName="/ppt/notesSlides/notesSlide4.xml"/>
  <Override ContentType="application/vnd.openxmlformats-officedocument.themeOverride+xml" PartName="/ppt/theme/themeOverride2.xml"/>
  <Override ContentType="application/vnd.openxmlformats-officedocument.themeOverride+xml" PartName="/ppt/theme/themeOverride1.xml"/>
  <Override ContentType="application/vnd.openxmlformats-officedocument.presentationml.notesMaster+xml" PartName="/ppt/notesMasters/notesMaster1.xml"/>
  <Override ContentType="application/vnd.openxmlformats-officedocument.drawingml.chartshapes+xml" PartName="/ppt/drawings/drawing2.xml"/>
  <Override ContentType="application/vnd.openxmlformats-officedocument.drawingml.chartshapes+xml" PartName="/ppt/drawings/drawing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61" r:id="rId6"/>
    <p:sldMasterId id="214748366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1.xml"/><Relationship Id="rId7" Type="http://schemas.openxmlformats.org/officeDocument/2006/relationships/slideMaster" Target="slideMasters/slideMaster2.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Number of confirmed cases of malaria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Sheet2!$A$3</c:f>
              <c:strCache>
                <c:ptCount val="1"/>
                <c:pt idx="0">
                  <c:v>Indigenous</c:v>
                </c:pt>
              </c:strCache>
            </c:strRef>
          </c:tx>
          <c:spPr>
            <a:solidFill>
              <a:srgbClr val="FF0000"/>
            </a:solidFill>
            <a:ln>
              <a:solidFill>
                <a:schemeClr val="tx1"/>
              </a:solidFill>
            </a:ln>
            <a:effectLst/>
          </c:spPr>
          <c:invertIfNegative val="0"/>
          <c:cat>
            <c:numRef>
              <c:f>Sheet2!$B$2:$N$2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Sheet2!$B$3:$N$3</c:f>
              <c:numCache>
                <c:formatCode>General</c:formatCode>
                <c:ptCount val="13"/>
                <c:pt idx="0">
                  <c:v>1652</c:v>
                </c:pt>
                <c:pt idx="1">
                  <c:v>1702</c:v>
                </c:pt>
                <c:pt idx="2">
                  <c:v>718</c:v>
                </c:pt>
                <c:pt idx="3">
                  <c:v>519</c:v>
                </c:pt>
                <c:pt idx="4">
                  <c:v>370</c:v>
                </c:pt>
                <c:pt idx="5">
                  <c:v>192</c:v>
                </c:pt>
                <c:pt idx="6">
                  <c:v>89</c:v>
                </c:pt>
                <c:pt idx="7">
                  <c:v>57</c:v>
                </c:pt>
                <c:pt idx="8">
                  <c:v>0</c:v>
                </c:pt>
                <c:pt idx="9">
                  <c:v>0</c:v>
                </c:pt>
                <c:pt idx="10">
                  <c:v>0</c:v>
                </c:pt>
                <c:pt idx="11">
                  <c:v>0</c:v>
                </c:pt>
                <c:pt idx="12">
                  <c:v>0</c:v>
                </c:pt>
              </c:numCache>
            </c:numRef>
          </c:val>
          <c:extLst>
            <c:ext xmlns:c16="http://schemas.microsoft.com/office/drawing/2014/chart" uri="{C3380CC4-5D6E-409C-BE32-E72D297353CC}">
              <c16:uniqueId val="{00000000-A9BF-4BB6-829D-41E98D4A79C3}"/>
            </c:ext>
          </c:extLst>
        </c:ser>
        <c:ser>
          <c:idx val="1"/>
          <c:order val="1"/>
          <c:tx>
            <c:strRef>
              <c:f>Sheet2!$A$4</c:f>
              <c:strCache>
                <c:ptCount val="1"/>
                <c:pt idx="0">
                  <c:v>Imported</c:v>
                </c:pt>
              </c:strCache>
            </c:strRef>
          </c:tx>
          <c:spPr>
            <a:solidFill>
              <a:srgbClr val="FFFF00"/>
            </a:solidFill>
            <a:ln>
              <a:solidFill>
                <a:schemeClr val="tx1"/>
              </a:solidFill>
            </a:ln>
            <a:effectLst/>
          </c:spPr>
          <c:invertIfNegative val="0"/>
          <c:cat>
            <c:numRef>
              <c:f>Sheet2!$B$2:$N$2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Sheet2!$B$4:$N$4</c:f>
              <c:numCache>
                <c:formatCode>General</c:formatCode>
                <c:ptCount val="13"/>
                <c:pt idx="0">
                  <c:v>1342</c:v>
                </c:pt>
                <c:pt idx="1">
                  <c:v>1527</c:v>
                </c:pt>
                <c:pt idx="2">
                  <c:v>520</c:v>
                </c:pt>
                <c:pt idx="3">
                  <c:v>861</c:v>
                </c:pt>
                <c:pt idx="4">
                  <c:v>889</c:v>
                </c:pt>
                <c:pt idx="5">
                  <c:v>613</c:v>
                </c:pt>
                <c:pt idx="6">
                  <c:v>612</c:v>
                </c:pt>
                <c:pt idx="7">
                  <c:v>868</c:v>
                </c:pt>
                <c:pt idx="8">
                  <c:v>601</c:v>
                </c:pt>
                <c:pt idx="9">
                  <c:v>1104</c:v>
                </c:pt>
                <c:pt idx="10">
                  <c:v>876</c:v>
                </c:pt>
                <c:pt idx="11">
                  <c:v>819</c:v>
                </c:pt>
                <c:pt idx="12">
                  <c:v>3412</c:v>
                </c:pt>
              </c:numCache>
            </c:numRef>
          </c:val>
          <c:extLst>
            <c:ext xmlns:c16="http://schemas.microsoft.com/office/drawing/2014/chart" uri="{C3380CC4-5D6E-409C-BE32-E72D297353CC}">
              <c16:uniqueId val="{00000001-A9BF-4BB6-829D-41E98D4A79C3}"/>
            </c:ext>
          </c:extLst>
        </c:ser>
        <c:ser>
          <c:idx val="2"/>
          <c:order val="2"/>
          <c:tx>
            <c:strRef>
              <c:f>Sheet2!$A$5</c:f>
              <c:strCache>
                <c:ptCount val="1"/>
                <c:pt idx="0">
                  <c:v>Introduced</c:v>
                </c:pt>
              </c:strCache>
            </c:strRef>
          </c:tx>
          <c:spPr>
            <a:solidFill>
              <a:schemeClr val="accent2">
                <a:lumMod val="75000"/>
              </a:schemeClr>
            </a:solidFill>
            <a:ln>
              <a:noFill/>
            </a:ln>
            <a:effectLst/>
          </c:spPr>
          <c:invertIfNegative val="0"/>
          <c:cat>
            <c:numRef>
              <c:f>Sheet2!$B$2:$N$2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Sheet2!$B$5:$N$5</c:f>
              <c:numCache>
                <c:formatCode>General</c:formatCode>
                <c:ptCount val="13"/>
                <c:pt idx="0">
                  <c:v>0</c:v>
                </c:pt>
                <c:pt idx="1">
                  <c:v>0</c:v>
                </c:pt>
                <c:pt idx="2">
                  <c:v>0</c:v>
                </c:pt>
                <c:pt idx="3">
                  <c:v>0</c:v>
                </c:pt>
                <c:pt idx="4">
                  <c:v>0</c:v>
                </c:pt>
                <c:pt idx="5">
                  <c:v>0</c:v>
                </c:pt>
                <c:pt idx="6">
                  <c:v>0</c:v>
                </c:pt>
                <c:pt idx="7">
                  <c:v>13</c:v>
                </c:pt>
                <c:pt idx="8">
                  <c:v>20</c:v>
                </c:pt>
                <c:pt idx="9">
                  <c:v>86</c:v>
                </c:pt>
                <c:pt idx="10">
                  <c:v>173</c:v>
                </c:pt>
                <c:pt idx="11">
                  <c:v>180</c:v>
                </c:pt>
                <c:pt idx="12">
                  <c:v>1071</c:v>
                </c:pt>
              </c:numCache>
            </c:numRef>
          </c:val>
          <c:extLst>
            <c:ext xmlns:c16="http://schemas.microsoft.com/office/drawing/2014/chart" uri="{C3380CC4-5D6E-409C-BE32-E72D297353CC}">
              <c16:uniqueId val="{00000002-A9BF-4BB6-829D-41E98D4A79C3}"/>
            </c:ext>
          </c:extLst>
        </c:ser>
        <c:dLbls>
          <c:showLegendKey val="0"/>
          <c:showVal val="0"/>
          <c:showCatName val="0"/>
          <c:showSerName val="0"/>
          <c:showPercent val="0"/>
          <c:showBubbleSize val="0"/>
        </c:dLbls>
        <c:gapWidth val="219"/>
        <c:axId val="178526720"/>
        <c:axId val="142509184"/>
      </c:barChart>
      <c:lineChart>
        <c:grouping val="standard"/>
        <c:varyColors val="0"/>
        <c:ser>
          <c:idx val="3"/>
          <c:order val="3"/>
          <c:tx>
            <c:strRef>
              <c:f>Sheet2!$A$6</c:f>
              <c:strCache>
                <c:ptCount val="1"/>
                <c:pt idx="0">
                  <c:v>relapsing/Recrudescence</c:v>
                </c:pt>
              </c:strCache>
            </c:strRef>
          </c:tx>
          <c:spPr>
            <a:ln w="28575" cap="rnd">
              <a:solidFill>
                <a:schemeClr val="accent4"/>
              </a:solidFill>
              <a:round/>
            </a:ln>
            <a:effectLst/>
          </c:spPr>
          <c:marker>
            <c:symbol val="none"/>
          </c:marker>
          <c:cat>
            <c:numRef>
              <c:f>Sheet2!$B$2:$N$2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Sheet2!$B$6:$N$6</c:f>
              <c:numCache>
                <c:formatCode>General</c:formatCode>
                <c:ptCount val="13"/>
                <c:pt idx="0">
                  <c:v>0</c:v>
                </c:pt>
                <c:pt idx="1">
                  <c:v>0</c:v>
                </c:pt>
                <c:pt idx="2">
                  <c:v>0</c:v>
                </c:pt>
                <c:pt idx="3">
                  <c:v>0</c:v>
                </c:pt>
                <c:pt idx="4">
                  <c:v>0</c:v>
                </c:pt>
                <c:pt idx="5">
                  <c:v>0</c:v>
                </c:pt>
                <c:pt idx="6">
                  <c:v>3</c:v>
                </c:pt>
                <c:pt idx="7">
                  <c:v>0</c:v>
                </c:pt>
                <c:pt idx="8">
                  <c:v>3</c:v>
                </c:pt>
                <c:pt idx="9">
                  <c:v>0</c:v>
                </c:pt>
                <c:pt idx="10">
                  <c:v>2</c:v>
                </c:pt>
                <c:pt idx="11">
                  <c:v>0</c:v>
                </c:pt>
                <c:pt idx="12">
                  <c:v>0</c:v>
                </c:pt>
              </c:numCache>
            </c:numRef>
          </c:val>
          <c:smooth val="0"/>
          <c:extLst>
            <c:ext xmlns:c16="http://schemas.microsoft.com/office/drawing/2014/chart" uri="{C3380CC4-5D6E-409C-BE32-E72D297353CC}">
              <c16:uniqueId val="{00000003-A9BF-4BB6-829D-41E98D4A79C3}"/>
            </c:ext>
          </c:extLst>
        </c:ser>
        <c:ser>
          <c:idx val="4"/>
          <c:order val="4"/>
          <c:tx>
            <c:strRef>
              <c:f>Sheet2!$A$7</c:f>
              <c:strCache>
                <c:ptCount val="1"/>
                <c:pt idx="0">
                  <c:v>induced</c:v>
                </c:pt>
              </c:strCache>
            </c:strRef>
          </c:tx>
          <c:spPr>
            <a:ln w="28575" cap="rnd">
              <a:solidFill>
                <a:schemeClr val="accent5"/>
              </a:solidFill>
              <a:round/>
            </a:ln>
            <a:effectLst/>
          </c:spPr>
          <c:marker>
            <c:symbol val="none"/>
          </c:marker>
          <c:cat>
            <c:numRef>
              <c:f>Sheet2!$B$2:$N$2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Sheet2!$B$7:$N$7</c:f>
              <c:numCache>
                <c:formatCode>General</c:formatCode>
                <c:ptCount val="13"/>
                <c:pt idx="0">
                  <c:v>0</c:v>
                </c:pt>
                <c:pt idx="1">
                  <c:v>0</c:v>
                </c:pt>
                <c:pt idx="2">
                  <c:v>0</c:v>
                </c:pt>
                <c:pt idx="3">
                  <c:v>0</c:v>
                </c:pt>
                <c:pt idx="4">
                  <c:v>0</c:v>
                </c:pt>
                <c:pt idx="5">
                  <c:v>0</c:v>
                </c:pt>
                <c:pt idx="6">
                  <c:v>1</c:v>
                </c:pt>
                <c:pt idx="7">
                  <c:v>1</c:v>
                </c:pt>
                <c:pt idx="8">
                  <c:v>1</c:v>
                </c:pt>
                <c:pt idx="9">
                  <c:v>0</c:v>
                </c:pt>
                <c:pt idx="10">
                  <c:v>0</c:v>
                </c:pt>
                <c:pt idx="11">
                  <c:v>0</c:v>
                </c:pt>
                <c:pt idx="12">
                  <c:v>0</c:v>
                </c:pt>
              </c:numCache>
            </c:numRef>
          </c:val>
          <c:smooth val="0"/>
          <c:extLst>
            <c:ext xmlns:c16="http://schemas.microsoft.com/office/drawing/2014/chart" uri="{C3380CC4-5D6E-409C-BE32-E72D297353CC}">
              <c16:uniqueId val="{00000004-A9BF-4BB6-829D-41E98D4A79C3}"/>
            </c:ext>
          </c:extLst>
        </c:ser>
        <c:dLbls>
          <c:showLegendKey val="0"/>
          <c:showVal val="0"/>
          <c:showCatName val="0"/>
          <c:showSerName val="0"/>
          <c:showPercent val="0"/>
          <c:showBubbleSize val="0"/>
        </c:dLbls>
        <c:marker val="1"/>
        <c:smooth val="0"/>
        <c:axId val="178526720"/>
        <c:axId val="142509184"/>
      </c:lineChart>
      <c:catAx>
        <c:axId val="17852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2509184"/>
        <c:crosses val="autoZero"/>
        <c:auto val="1"/>
        <c:lblAlgn val="ctr"/>
        <c:lblOffset val="100"/>
        <c:noMultiLvlLbl val="0"/>
      </c:catAx>
      <c:valAx>
        <c:axId val="14250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85267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24115799314196351"/>
          <c:y val="0.94694150819262424"/>
          <c:w val="0.61049615583786532"/>
          <c:h val="4.2960138413456889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Number of </a:t>
            </a:r>
            <a:r>
              <a:rPr lang="en-US" sz="1400" dirty="0" smtClean="0"/>
              <a:t>Malaria Death,</a:t>
            </a:r>
            <a:r>
              <a:rPr lang="en-US" sz="1400" baseline="0" dirty="0" smtClean="0"/>
              <a:t> (Imported cases)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5"/>
          <c:order val="5"/>
          <c:tx>
            <c:strRef>
              <c:f>Sheet2!$A$8</c:f>
              <c:strCache>
                <c:ptCount val="1"/>
                <c:pt idx="0">
                  <c:v>Death</c:v>
                </c:pt>
              </c:strCache>
            </c:strRef>
          </c:tx>
          <c:spPr>
            <a:solidFill>
              <a:srgbClr val="FF0000"/>
            </a:solidFill>
            <a:ln>
              <a:noFill/>
            </a:ln>
            <a:effectLst/>
          </c:spPr>
          <c:invertIfNegative val="0"/>
          <c:cat>
            <c:numRef>
              <c:f>Sheet2!$B$2:$N$2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Sheet2!$B$8:$N$8</c:f>
              <c:numCache>
                <c:formatCode>General</c:formatCode>
                <c:ptCount val="13"/>
                <c:pt idx="0">
                  <c:v>2</c:v>
                </c:pt>
                <c:pt idx="1">
                  <c:v>0</c:v>
                </c:pt>
                <c:pt idx="2">
                  <c:v>0</c:v>
                </c:pt>
                <c:pt idx="3">
                  <c:v>2</c:v>
                </c:pt>
                <c:pt idx="4">
                  <c:v>0</c:v>
                </c:pt>
                <c:pt idx="5">
                  <c:v>1</c:v>
                </c:pt>
                <c:pt idx="6">
                  <c:v>0</c:v>
                </c:pt>
                <c:pt idx="7">
                  <c:v>1</c:v>
                </c:pt>
                <c:pt idx="8">
                  <c:v>2</c:v>
                </c:pt>
                <c:pt idx="9">
                  <c:v>2</c:v>
                </c:pt>
                <c:pt idx="10">
                  <c:v>0</c:v>
                </c:pt>
                <c:pt idx="11">
                  <c:v>0</c:v>
                </c:pt>
                <c:pt idx="12">
                  <c:v>0</c:v>
                </c:pt>
              </c:numCache>
            </c:numRef>
          </c:val>
          <c:extLst>
            <c:ext xmlns:c16="http://schemas.microsoft.com/office/drawing/2014/chart" uri="{C3380CC4-5D6E-409C-BE32-E72D297353CC}">
              <c16:uniqueId val="{00000000-7D9F-4AF7-8998-0B1723D0E44F}"/>
            </c:ext>
          </c:extLst>
        </c:ser>
        <c:dLbls>
          <c:showLegendKey val="0"/>
          <c:showVal val="0"/>
          <c:showCatName val="0"/>
          <c:showSerName val="0"/>
          <c:showPercent val="0"/>
          <c:showBubbleSize val="0"/>
        </c:dLbls>
        <c:gapWidth val="219"/>
        <c:axId val="179828224"/>
        <c:axId val="142511488"/>
        <c:extLst>
          <c:ext xmlns:c15="http://schemas.microsoft.com/office/drawing/2012/chart" uri="{02D57815-91ED-43cb-92C2-25804820EDAC}">
            <c15:filteredBarSeries>
              <c15:ser>
                <c:idx val="0"/>
                <c:order val="0"/>
                <c:tx>
                  <c:strRef>
                    <c:extLst>
                      <c:ext uri="{02D57815-91ED-43cb-92C2-25804820EDAC}">
                        <c15:formulaRef>
                          <c15:sqref>Sheet2!$A$3</c15:sqref>
                        </c15:formulaRef>
                      </c:ext>
                    </c:extLst>
                    <c:strCache>
                      <c:ptCount val="1"/>
                      <c:pt idx="0">
                        <c:v>Indigenous</c:v>
                      </c:pt>
                    </c:strCache>
                  </c:strRef>
                </c:tx>
                <c:spPr>
                  <a:solidFill>
                    <a:schemeClr val="accent1"/>
                  </a:solidFill>
                  <a:ln>
                    <a:noFill/>
                  </a:ln>
                  <a:effectLst/>
                </c:spPr>
                <c:invertIfNegative val="0"/>
                <c:cat>
                  <c:numRef>
                    <c:extLst>
                      <c:ext uri="{02D57815-91ED-43cb-92C2-25804820EDAC}">
                        <c15:formulaRef>
                          <c15:sqref>Sheet2!$B$2:$N$2</c15:sqref>
                        </c15:formulaRef>
                      </c:ext>
                    </c:extLst>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extLst>
                      <c:ext uri="{02D57815-91ED-43cb-92C2-25804820EDAC}">
                        <c15:formulaRef>
                          <c15:sqref>Sheet2!$B$3:$N$3</c15:sqref>
                        </c15:formulaRef>
                      </c:ext>
                    </c:extLst>
                    <c:numCache>
                      <c:formatCode>General</c:formatCode>
                      <c:ptCount val="13"/>
                      <c:pt idx="0">
                        <c:v>1652</c:v>
                      </c:pt>
                      <c:pt idx="1">
                        <c:v>1702</c:v>
                      </c:pt>
                      <c:pt idx="2">
                        <c:v>718</c:v>
                      </c:pt>
                      <c:pt idx="3">
                        <c:v>519</c:v>
                      </c:pt>
                      <c:pt idx="4">
                        <c:v>370</c:v>
                      </c:pt>
                      <c:pt idx="5">
                        <c:v>192</c:v>
                      </c:pt>
                      <c:pt idx="6">
                        <c:v>89</c:v>
                      </c:pt>
                      <c:pt idx="7">
                        <c:v>57</c:v>
                      </c:pt>
                      <c:pt idx="8">
                        <c:v>0</c:v>
                      </c:pt>
                      <c:pt idx="9">
                        <c:v>0</c:v>
                      </c:pt>
                      <c:pt idx="10">
                        <c:v>0</c:v>
                      </c:pt>
                      <c:pt idx="11">
                        <c:v>0</c:v>
                      </c:pt>
                      <c:pt idx="12">
                        <c:v>0</c:v>
                      </c:pt>
                    </c:numCache>
                  </c:numRef>
                </c:val>
                <c:extLst>
                  <c:ext xmlns:c16="http://schemas.microsoft.com/office/drawing/2014/chart" uri="{C3380CC4-5D6E-409C-BE32-E72D297353CC}">
                    <c16:uniqueId val="{00000000-A9BF-4BB6-829D-41E98D4A79C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Sheet2!$A$4</c15:sqref>
                        </c15:formulaRef>
                      </c:ext>
                    </c:extLst>
                    <c:strCache>
                      <c:ptCount val="1"/>
                      <c:pt idx="0">
                        <c:v>Imported</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Sheet2!$B$2:$N$2</c15:sqref>
                        </c15:formulaRef>
                      </c:ext>
                    </c:extLst>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extLst xmlns:c15="http://schemas.microsoft.com/office/drawing/2012/chart">
                      <c:ext xmlns:c15="http://schemas.microsoft.com/office/drawing/2012/chart" uri="{02D57815-91ED-43cb-92C2-25804820EDAC}">
                        <c15:formulaRef>
                          <c15:sqref>Sheet2!$B$4:$N$4</c15:sqref>
                        </c15:formulaRef>
                      </c:ext>
                    </c:extLst>
                    <c:numCache>
                      <c:formatCode>General</c:formatCode>
                      <c:ptCount val="13"/>
                      <c:pt idx="0">
                        <c:v>1342</c:v>
                      </c:pt>
                      <c:pt idx="1">
                        <c:v>1527</c:v>
                      </c:pt>
                      <c:pt idx="2">
                        <c:v>520</c:v>
                      </c:pt>
                      <c:pt idx="3">
                        <c:v>861</c:v>
                      </c:pt>
                      <c:pt idx="4">
                        <c:v>889</c:v>
                      </c:pt>
                      <c:pt idx="5">
                        <c:v>613</c:v>
                      </c:pt>
                      <c:pt idx="6">
                        <c:v>612</c:v>
                      </c:pt>
                      <c:pt idx="7">
                        <c:v>868</c:v>
                      </c:pt>
                      <c:pt idx="8">
                        <c:v>601</c:v>
                      </c:pt>
                      <c:pt idx="9">
                        <c:v>1104</c:v>
                      </c:pt>
                      <c:pt idx="10">
                        <c:v>876</c:v>
                      </c:pt>
                      <c:pt idx="11">
                        <c:v>856</c:v>
                      </c:pt>
                      <c:pt idx="12">
                        <c:v>3412</c:v>
                      </c:pt>
                    </c:numCache>
                  </c:numRef>
                </c:val>
                <c:extLst xmlns:c15="http://schemas.microsoft.com/office/drawing/2012/chart">
                  <c:ext xmlns:c16="http://schemas.microsoft.com/office/drawing/2014/chart" uri="{C3380CC4-5D6E-409C-BE32-E72D297353CC}">
                    <c16:uniqueId val="{00000001-A9BF-4BB6-829D-41E98D4A79C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Sheet2!$A$5</c15:sqref>
                        </c15:formulaRef>
                      </c:ext>
                    </c:extLst>
                    <c:strCache>
                      <c:ptCount val="1"/>
                      <c:pt idx="0">
                        <c:v>Introduced</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Sheet2!$B$2:$N$2</c15:sqref>
                        </c15:formulaRef>
                      </c:ext>
                    </c:extLst>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extLst xmlns:c15="http://schemas.microsoft.com/office/drawing/2012/chart">
                      <c:ext xmlns:c15="http://schemas.microsoft.com/office/drawing/2012/chart" uri="{02D57815-91ED-43cb-92C2-25804820EDAC}">
                        <c15:formulaRef>
                          <c15:sqref>Sheet2!$B$5:$N$5</c15:sqref>
                        </c15:formulaRef>
                      </c:ext>
                    </c:extLst>
                    <c:numCache>
                      <c:formatCode>General</c:formatCode>
                      <c:ptCount val="13"/>
                      <c:pt idx="0">
                        <c:v>0</c:v>
                      </c:pt>
                      <c:pt idx="1">
                        <c:v>0</c:v>
                      </c:pt>
                      <c:pt idx="2">
                        <c:v>0</c:v>
                      </c:pt>
                      <c:pt idx="3">
                        <c:v>0</c:v>
                      </c:pt>
                      <c:pt idx="4">
                        <c:v>0</c:v>
                      </c:pt>
                      <c:pt idx="5">
                        <c:v>0</c:v>
                      </c:pt>
                      <c:pt idx="6">
                        <c:v>0</c:v>
                      </c:pt>
                      <c:pt idx="7">
                        <c:v>13</c:v>
                      </c:pt>
                      <c:pt idx="8">
                        <c:v>20</c:v>
                      </c:pt>
                      <c:pt idx="9">
                        <c:v>86</c:v>
                      </c:pt>
                      <c:pt idx="10">
                        <c:v>173</c:v>
                      </c:pt>
                      <c:pt idx="11">
                        <c:v>143</c:v>
                      </c:pt>
                      <c:pt idx="12">
                        <c:v>1013</c:v>
                      </c:pt>
                    </c:numCache>
                  </c:numRef>
                </c:val>
                <c:extLst xmlns:c15="http://schemas.microsoft.com/office/drawing/2012/chart">
                  <c:ext xmlns:c16="http://schemas.microsoft.com/office/drawing/2014/chart" uri="{C3380CC4-5D6E-409C-BE32-E72D297353CC}">
                    <c16:uniqueId val="{00000002-A9BF-4BB6-829D-41E98D4A79C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Sheet2!$A$6</c15:sqref>
                        </c15:formulaRef>
                      </c:ext>
                    </c:extLst>
                    <c:strCache>
                      <c:ptCount val="1"/>
                      <c:pt idx="0">
                        <c:v>relapsing/Recrudescence</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Sheet2!$B$2:$N$2</c15:sqref>
                        </c15:formulaRef>
                      </c:ext>
                    </c:extLst>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extLst xmlns:c15="http://schemas.microsoft.com/office/drawing/2012/chart">
                      <c:ext xmlns:c15="http://schemas.microsoft.com/office/drawing/2012/chart" uri="{02D57815-91ED-43cb-92C2-25804820EDAC}">
                        <c15:formulaRef>
                          <c15:sqref>Sheet2!$B$6:$N$6</c15:sqref>
                        </c15:formulaRef>
                      </c:ext>
                    </c:extLst>
                    <c:numCache>
                      <c:formatCode>General</c:formatCode>
                      <c:ptCount val="13"/>
                      <c:pt idx="0">
                        <c:v>0</c:v>
                      </c:pt>
                      <c:pt idx="1">
                        <c:v>0</c:v>
                      </c:pt>
                      <c:pt idx="2">
                        <c:v>0</c:v>
                      </c:pt>
                      <c:pt idx="3">
                        <c:v>0</c:v>
                      </c:pt>
                      <c:pt idx="4">
                        <c:v>0</c:v>
                      </c:pt>
                      <c:pt idx="5">
                        <c:v>0</c:v>
                      </c:pt>
                      <c:pt idx="6">
                        <c:v>3</c:v>
                      </c:pt>
                      <c:pt idx="7">
                        <c:v>0</c:v>
                      </c:pt>
                      <c:pt idx="8">
                        <c:v>3</c:v>
                      </c:pt>
                      <c:pt idx="9">
                        <c:v>0</c:v>
                      </c:pt>
                      <c:pt idx="10">
                        <c:v>2</c:v>
                      </c:pt>
                      <c:pt idx="11">
                        <c:v>0</c:v>
                      </c:pt>
                      <c:pt idx="12">
                        <c:v>0</c:v>
                      </c:pt>
                    </c:numCache>
                  </c:numRef>
                </c:val>
                <c:extLst xmlns:c15="http://schemas.microsoft.com/office/drawing/2012/chart">
                  <c:ext xmlns:c16="http://schemas.microsoft.com/office/drawing/2014/chart" uri="{C3380CC4-5D6E-409C-BE32-E72D297353CC}">
                    <c16:uniqueId val="{00000003-A9BF-4BB6-829D-41E98D4A79C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Sheet2!$A$7</c15:sqref>
                        </c15:formulaRef>
                      </c:ext>
                    </c:extLst>
                    <c:strCache>
                      <c:ptCount val="1"/>
                      <c:pt idx="0">
                        <c:v>induced</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Sheet2!$B$2:$N$2</c15:sqref>
                        </c15:formulaRef>
                      </c:ext>
                    </c:extLst>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extLst xmlns:c15="http://schemas.microsoft.com/office/drawing/2012/chart">
                      <c:ext xmlns:c15="http://schemas.microsoft.com/office/drawing/2012/chart" uri="{02D57815-91ED-43cb-92C2-25804820EDAC}">
                        <c15:formulaRef>
                          <c15:sqref>Sheet2!$B$7:$N$7</c15:sqref>
                        </c15:formulaRef>
                      </c:ext>
                    </c:extLst>
                    <c:numCache>
                      <c:formatCode>General</c:formatCode>
                      <c:ptCount val="13"/>
                      <c:pt idx="0">
                        <c:v>0</c:v>
                      </c:pt>
                      <c:pt idx="1">
                        <c:v>0</c:v>
                      </c:pt>
                      <c:pt idx="2">
                        <c:v>0</c:v>
                      </c:pt>
                      <c:pt idx="3">
                        <c:v>0</c:v>
                      </c:pt>
                      <c:pt idx="4">
                        <c:v>0</c:v>
                      </c:pt>
                      <c:pt idx="5">
                        <c:v>0</c:v>
                      </c:pt>
                      <c:pt idx="6">
                        <c:v>1</c:v>
                      </c:pt>
                      <c:pt idx="7">
                        <c:v>1</c:v>
                      </c:pt>
                      <c:pt idx="8">
                        <c:v>1</c:v>
                      </c:pt>
                      <c:pt idx="9">
                        <c:v>0</c:v>
                      </c:pt>
                      <c:pt idx="10">
                        <c:v>0</c:v>
                      </c:pt>
                      <c:pt idx="11">
                        <c:v>0</c:v>
                      </c:pt>
                      <c:pt idx="12">
                        <c:v>0</c:v>
                      </c:pt>
                    </c:numCache>
                  </c:numRef>
                </c:val>
                <c:extLst xmlns:c15="http://schemas.microsoft.com/office/drawing/2012/chart">
                  <c:ext xmlns:c16="http://schemas.microsoft.com/office/drawing/2014/chart" uri="{C3380CC4-5D6E-409C-BE32-E72D297353CC}">
                    <c16:uniqueId val="{00000004-A9BF-4BB6-829D-41E98D4A79C3}"/>
                  </c:ext>
                </c:extLst>
              </c15:ser>
            </c15:filteredBarSeries>
          </c:ext>
        </c:extLst>
      </c:barChart>
      <c:catAx>
        <c:axId val="17982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2511488"/>
        <c:crosses val="autoZero"/>
        <c:auto val="1"/>
        <c:lblAlgn val="ctr"/>
        <c:lblOffset val="100"/>
        <c:noMultiLvlLbl val="0"/>
      </c:catAx>
      <c:valAx>
        <c:axId val="142511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79828224"/>
        <c:crosses val="autoZero"/>
        <c:crossBetween val="between"/>
        <c:majorUnit val="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2293483997432679"/>
          <c:y val="0.95406870127763821"/>
          <c:w val="5.6827184836771377E-2"/>
          <c:h val="4.0584407385118905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0.73819</cdr:x>
      <cdr:y>0.62366</cdr:y>
    </cdr:from>
    <cdr:to>
      <cdr:x>0.97841</cdr:x>
      <cdr:y>0.66667</cdr:y>
    </cdr:to>
    <cdr:sp macro="" textlink="">
      <cdr:nvSpPr>
        <cdr:cNvPr id="2" name="TextBox 1"/>
        <cdr:cNvSpPr txBox="1"/>
      </cdr:nvSpPr>
      <cdr:spPr>
        <a:xfrm xmlns:a="http://schemas.openxmlformats.org/drawingml/2006/main">
          <a:off x="5210176" y="2209799"/>
          <a:ext cx="1695450" cy="152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0.68237</cdr:x>
      <cdr:y>0.72536</cdr:y>
    </cdr:from>
    <cdr:to>
      <cdr:x>0.97694</cdr:x>
      <cdr:y>0.76912</cdr:y>
    </cdr:to>
    <cdr:sp macro="" textlink="">
      <cdr:nvSpPr>
        <cdr:cNvPr id="4" name="TextBox 3"/>
        <cdr:cNvSpPr txBox="1"/>
      </cdr:nvSpPr>
      <cdr:spPr>
        <a:xfrm xmlns:a="http://schemas.openxmlformats.org/drawingml/2006/main">
          <a:off x="6553970" y="3517874"/>
          <a:ext cx="2829261" cy="212229"/>
        </a:xfrm>
        <a:prstGeom xmlns:a="http://schemas.openxmlformats.org/drawingml/2006/main" prst="rect">
          <a:avLst/>
        </a:prstGeom>
        <a:ln xmlns:a="http://schemas.openxmlformats.org/drawingml/2006/main" w="22225">
          <a:solidFill>
            <a:srgbClr val="92D050"/>
          </a:solidFill>
        </a:ln>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0.73819</cdr:x>
      <cdr:y>0.62366</cdr:y>
    </cdr:from>
    <cdr:to>
      <cdr:x>0.97841</cdr:x>
      <cdr:y>0.66667</cdr:y>
    </cdr:to>
    <cdr:sp macro="" textlink="">
      <cdr:nvSpPr>
        <cdr:cNvPr id="2" name="TextBox 1"/>
        <cdr:cNvSpPr txBox="1"/>
      </cdr:nvSpPr>
      <cdr:spPr>
        <a:xfrm xmlns:a="http://schemas.openxmlformats.org/drawingml/2006/main">
          <a:off x="5210176" y="2209799"/>
          <a:ext cx="1695450" cy="152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D7475-D6BC-41CB-ADBF-0A4DA99DA74F}" type="datetimeFigureOut">
              <a:rPr lang="en-US" smtClean="0"/>
              <a:t>10/21/2023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F92A9-1F76-4B14-BE44-35FC6A58CF0D}" type="slidenum">
              <a:rPr lang="en-US" smtClean="0"/>
              <a:t>‹#›</a:t>
            </a:fld>
            <a:endParaRPr lang="en-US"/>
          </a:p>
        </p:txBody>
      </p:sp>
    </p:spTree>
    <p:extLst>
      <p:ext uri="{BB962C8B-B14F-4D97-AF65-F5344CB8AC3E}">
        <p14:creationId xmlns:p14="http://schemas.microsoft.com/office/powerpoint/2010/main" val="4261550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a-IR" dirty="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2B7064-C53A-41A5-B90B-9FBE809343A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6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دانشگاه علوم پزشكي شيراز</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36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a:t>
            </a:r>
            <a:r>
              <a:rPr lang="en-GB" baseline="0" dirty="0"/>
              <a:t> insert the correct data into the chart by clicking on either chart, select Design from the menu and then Edit Data on the ribbon.</a:t>
            </a:r>
            <a:endParaRPr lang="en-US" dirty="0"/>
          </a:p>
        </p:txBody>
      </p:sp>
      <p:sp>
        <p:nvSpPr>
          <p:cNvPr id="4" name="Slide Number Placeholder 3"/>
          <p:cNvSpPr>
            <a:spLocks noGrp="1"/>
          </p:cNvSpPr>
          <p:nvPr>
            <p:ph type="sldNum" sz="quarter" idx="10"/>
          </p:nvPr>
        </p:nvSpPr>
        <p:spPr/>
        <p:txBody>
          <a:bodyPr/>
          <a:lstStyle/>
          <a:p>
            <a:fld id="{7CB7776A-EAB5-4C10-A04C-DD148686D96B}" type="slidenum">
              <a:rPr lang="en-GB" smtClean="0"/>
              <a:t>13</a:t>
            </a:fld>
            <a:endParaRPr lang="en-GB"/>
          </a:p>
        </p:txBody>
      </p:sp>
    </p:spTree>
    <p:extLst>
      <p:ext uri="{BB962C8B-B14F-4D97-AF65-F5344CB8AC3E}">
        <p14:creationId xmlns:p14="http://schemas.microsoft.com/office/powerpoint/2010/main" val="350657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a:t>
            </a:r>
            <a:r>
              <a:rPr lang="en-GB" baseline="0" dirty="0"/>
              <a:t> insert the correct data into the chart by clicking on either chart, select Design from the menu and then Edit Data on the ribbon.</a:t>
            </a:r>
            <a:endParaRPr lang="en-US" dirty="0"/>
          </a:p>
        </p:txBody>
      </p:sp>
      <p:sp>
        <p:nvSpPr>
          <p:cNvPr id="4" name="Slide Number Placeholder 3"/>
          <p:cNvSpPr>
            <a:spLocks noGrp="1"/>
          </p:cNvSpPr>
          <p:nvPr>
            <p:ph type="sldNum" sz="quarter" idx="10"/>
          </p:nvPr>
        </p:nvSpPr>
        <p:spPr/>
        <p:txBody>
          <a:bodyPr/>
          <a:lstStyle/>
          <a:p>
            <a:fld id="{7CB7776A-EAB5-4C10-A04C-DD148686D96B}" type="slidenum">
              <a:rPr lang="en-GB" smtClean="0"/>
              <a:t>14</a:t>
            </a:fld>
            <a:endParaRPr lang="en-GB"/>
          </a:p>
        </p:txBody>
      </p:sp>
    </p:spTree>
    <p:extLst>
      <p:ext uri="{BB962C8B-B14F-4D97-AF65-F5344CB8AC3E}">
        <p14:creationId xmlns:p14="http://schemas.microsoft.com/office/powerpoint/2010/main" val="2111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539496" lvl="1" indent="-228600" algn="r" rtl="1">
              <a:lnSpc>
                <a:spcPct val="150000"/>
              </a:lnSpc>
              <a:spcBef>
                <a:spcPct val="20000"/>
              </a:spcBef>
              <a:buClr>
                <a:srgbClr val="0033CC"/>
              </a:buClr>
              <a:buFont typeface="Arial"/>
              <a:buChar char="▪"/>
            </a:pPr>
            <a:endPar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endParaRPr>
          </a:p>
        </p:txBody>
      </p:sp>
      <p:sp>
        <p:nvSpPr>
          <p:cNvPr id="63492"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دانشگاه علوم پزشكي شيراز</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493"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F2A57-620D-4992-AE2B-D7163FE663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843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xfrm>
            <a:off x="420688" y="735013"/>
            <a:ext cx="6126162" cy="3446462"/>
          </a:xfrm>
          <a:ln/>
        </p:spPr>
      </p:sp>
      <p:sp>
        <p:nvSpPr>
          <p:cNvPr id="27651" name="Notes Placeholder 2"/>
          <p:cNvSpPr>
            <a:spLocks noGrp="1"/>
          </p:cNvSpPr>
          <p:nvPr>
            <p:ph type="body" idx="1"/>
          </p:nvPr>
        </p:nvSpPr>
        <p:spPr>
          <a:noFill/>
          <a:ln/>
        </p:spPr>
        <p:txBody>
          <a:bodyPr/>
          <a:lstStyle/>
          <a:p>
            <a:endParaRPr lang="fa-IR" altLang="en-US">
              <a:latin typeface="Arial" pitchFamily="34" charset="0"/>
            </a:endParaRPr>
          </a:p>
        </p:txBody>
      </p:sp>
      <p:sp>
        <p:nvSpPr>
          <p:cNvPr id="27652"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altLang="en-US" sz="1200" b="0" i="0" u="none" strike="noStrike" kern="1200" cap="none" spc="0" normalizeH="0" baseline="0" noProof="0">
                <a:ln>
                  <a:noFill/>
                </a:ln>
                <a:solidFill>
                  <a:prstClr val="black"/>
                </a:solidFill>
                <a:effectLst/>
                <a:uLnTx/>
                <a:uFillTx/>
                <a:latin typeface="Arial" pitchFamily="34" charset="0"/>
                <a:ea typeface="+mn-ea"/>
                <a:cs typeface="Arial" panose="020B0604020202020204" pitchFamily="34" charset="0"/>
              </a:rPr>
              <a:t>دانشگاه علوم پزشكي شيراز</a:t>
            </a:r>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653"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9BE74-3E4C-4CA7-BEDA-72D74FE658AF}"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49887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lgn="r" rtl="1"/>
            <a:r>
              <a:rPr lang="en-US" sz="1200" b="1" kern="1200" dirty="0">
                <a:solidFill>
                  <a:srgbClr val="FF0000"/>
                </a:solidFill>
                <a:latin typeface="+mn-lt"/>
                <a:ea typeface="+mn-ea"/>
                <a:cs typeface="+mn-cs"/>
              </a:rPr>
              <a:t>GTS</a:t>
            </a:r>
            <a:r>
              <a:rPr lang="fa-IR" sz="1200" b="1" kern="1200" baseline="0" dirty="0">
                <a:solidFill>
                  <a:srgbClr val="FF0000"/>
                </a:solidFill>
                <a:latin typeface="+mn-lt"/>
                <a:ea typeface="+mn-ea"/>
                <a:cs typeface="+mn-cs"/>
              </a:rPr>
              <a:t> : </a:t>
            </a:r>
            <a:r>
              <a:rPr lang="fa-IR" sz="1200" b="1" kern="1200" dirty="0">
                <a:solidFill>
                  <a:srgbClr val="FF0000"/>
                </a:solidFill>
                <a:latin typeface="+mn-lt"/>
                <a:ea typeface="+mn-ea"/>
                <a:cs typeface="+mn-cs"/>
              </a:rPr>
              <a:t>استراتژی فنی جهانی برای مالاریا 2016-2030 توسط مجمع جهانی بهداشت در ماه مه 2015 به تصویب رسید. این یک چارچوب جامع برای هدایت کشورها در تلاش برای تسریع پیشرفت به سمت حذف مالاریا ارائه می دهد. این استراتژی هدف کاهش بروز مالاریا و نرخ مرگ و میر جهانی را تا سال 2030 حداقل 90 درصد تعیین می کند. </a:t>
            </a:r>
          </a:p>
          <a:p>
            <a:pPr algn="r" rtl="1"/>
            <a:endParaRPr lang="fa-IR" sz="1200" b="1" kern="1200" dirty="0">
              <a:solidFill>
                <a:srgbClr val="FF0000"/>
              </a:solidFill>
              <a:latin typeface="+mn-lt"/>
              <a:ea typeface="+mn-ea"/>
              <a:cs typeface="+mn-cs"/>
            </a:endParaRPr>
          </a:p>
          <a:p>
            <a:pPr algn="r" rtl="1"/>
            <a:r>
              <a:rPr lang="en-US" sz="1200" kern="1200" dirty="0">
                <a:solidFill>
                  <a:schemeClr val="tx1"/>
                </a:solidFill>
                <a:latin typeface="+mn-lt"/>
                <a:ea typeface="+mn-ea"/>
                <a:cs typeface="+mn-cs"/>
              </a:rPr>
              <a:t>MDG</a:t>
            </a:r>
            <a:r>
              <a:rPr lang="fa-IR" sz="1200" kern="1200" dirty="0">
                <a:solidFill>
                  <a:schemeClr val="tx1"/>
                </a:solidFill>
                <a:latin typeface="+mn-lt"/>
                <a:ea typeface="+mn-ea"/>
                <a:cs typeface="+mn-cs"/>
              </a:rPr>
              <a:t> : هشت هدف/آرمان مشترک هستند که در سال ۲۰۰۰ در سازمان ملل بر سر آن‌ها توافق شد. این اهداف باید تا سال ۲۰۱۵ تامین شوند،</a:t>
            </a:r>
            <a:r>
              <a:rPr lang="fa-IR" sz="1200" kern="1200" baseline="0" dirty="0">
                <a:solidFill>
                  <a:schemeClr val="tx1"/>
                </a:solidFill>
                <a:latin typeface="+mn-lt"/>
                <a:ea typeface="+mn-ea"/>
                <a:cs typeface="+mn-cs"/>
              </a:rPr>
              <a:t> </a:t>
            </a:r>
            <a:r>
              <a:rPr lang="fa-IR" sz="1200" kern="1200" dirty="0">
                <a:solidFill>
                  <a:schemeClr val="tx1"/>
                </a:solidFill>
                <a:latin typeface="+mn-lt"/>
                <a:ea typeface="+mn-ea"/>
                <a:cs typeface="+mn-cs"/>
              </a:rPr>
              <a:t>تا آنها به چالش های اصلی توسعه ی جهان پاسخ دهند. بیانیه ی هزاره در ماه سپتامبر سال 2000، توسط 189 کشور پذیرفته شده و 147 نفر از سران سیاسی آن را امضا کرده اند.</a:t>
            </a:r>
            <a:endParaRPr lang="fa-IR" sz="1200" b="1" dirty="0">
              <a:solidFill>
                <a:schemeClr val="tx1"/>
              </a:solidFill>
              <a:latin typeface="AngsanaUPC" pitchFamily="18" charset="-34"/>
              <a:cs typeface="B Koodak" pitchFamily="2" charset="-78"/>
            </a:endParaRPr>
          </a:p>
          <a:p>
            <a:pPr algn="r" rtl="1" eaLnBrk="1" fontAlgn="auto" hangingPunct="1">
              <a:spcAft>
                <a:spcPts val="0"/>
              </a:spcAft>
              <a:defRPr/>
            </a:pPr>
            <a:r>
              <a:rPr lang="fa-IR" sz="1200" b="1" dirty="0">
                <a:solidFill>
                  <a:schemeClr val="tx1"/>
                </a:solidFill>
                <a:latin typeface="AngsanaUPC" pitchFamily="18" charset="-34"/>
                <a:cs typeface="B Koodak" pitchFamily="2" charset="-78"/>
              </a:rPr>
              <a:t>اهمیت مبارزه با مالاریا باعث شده تا کاهش پنجاه درصدی موارد بیماری تا سال 2015 بعنوان یکی از </a:t>
            </a:r>
            <a:r>
              <a:rPr lang="fa-IR" sz="1200" b="1" dirty="0">
                <a:solidFill>
                  <a:srgbClr val="FF0000"/>
                </a:solidFill>
                <a:latin typeface="AngsanaUPC" pitchFamily="18" charset="-34"/>
                <a:cs typeface="B Koodak" pitchFamily="2" charset="-78"/>
              </a:rPr>
              <a:t>اهداف مهم توسعه هزاره</a:t>
            </a:r>
            <a:r>
              <a:rPr lang="en-BZ" sz="1200" b="1" dirty="0">
                <a:solidFill>
                  <a:schemeClr val="tx1"/>
                </a:solidFill>
                <a:latin typeface="AngsanaUPC" pitchFamily="18" charset="-34"/>
                <a:cs typeface="B Koodak" pitchFamily="2" charset="-78"/>
              </a:rPr>
              <a:t> </a:t>
            </a:r>
            <a:r>
              <a:rPr lang="fa-IR" sz="1200" b="1" dirty="0">
                <a:solidFill>
                  <a:schemeClr val="tx1"/>
                </a:solidFill>
                <a:latin typeface="AngsanaUPC" pitchFamily="18" charset="-34"/>
                <a:cs typeface="B Koodak" pitchFamily="2" charset="-78"/>
              </a:rPr>
              <a:t>(هد ف</a:t>
            </a:r>
            <a:r>
              <a:rPr lang="fa-IR" sz="1200" b="1" dirty="0">
                <a:cs typeface="B Koodak" pitchFamily="2" charset="-78"/>
              </a:rPr>
              <a:t> </a:t>
            </a:r>
            <a:r>
              <a:rPr lang="fa-IR" sz="1200" b="1" dirty="0">
                <a:solidFill>
                  <a:schemeClr val="tx1"/>
                </a:solidFill>
                <a:latin typeface="AngsanaUPC" pitchFamily="18" charset="-34"/>
                <a:cs typeface="B Koodak" pitchFamily="2" charset="-78"/>
              </a:rPr>
              <a:t>شماره 6 ) توسط سازمان ملل اعلام گردد </a:t>
            </a:r>
            <a:r>
              <a:rPr lang="en-US" sz="1200" b="1" dirty="0">
                <a:solidFill>
                  <a:schemeClr val="tx1"/>
                </a:solidFill>
                <a:latin typeface="AngsanaUPC" pitchFamily="18" charset="-34"/>
                <a:cs typeface="B Koodak" pitchFamily="2" charset="-78"/>
              </a:rPr>
              <a:t>.</a:t>
            </a:r>
            <a:r>
              <a:rPr lang="fa-IR" sz="1200" b="1" dirty="0">
                <a:solidFill>
                  <a:schemeClr val="tx1"/>
                </a:solidFill>
                <a:latin typeface="AngsanaUPC" pitchFamily="18" charset="-34"/>
                <a:cs typeface="B Koodak" pitchFamily="2" charset="-78"/>
              </a:rPr>
              <a:t> </a:t>
            </a:r>
          </a:p>
          <a:p>
            <a:pPr algn="r" rtl="1" eaLnBrk="1" fontAlgn="auto" hangingPunct="1">
              <a:spcAft>
                <a:spcPts val="0"/>
              </a:spcAft>
              <a:defRPr/>
            </a:pPr>
            <a:r>
              <a:rPr lang="fa-IR" sz="1200" b="1" dirty="0">
                <a:solidFill>
                  <a:srgbClr val="FF0000"/>
                </a:solidFill>
                <a:latin typeface="AngsanaUPC" pitchFamily="18" charset="-34"/>
                <a:cs typeface="B Koodak" pitchFamily="2" charset="-78"/>
              </a:rPr>
              <a:t>درچشم انداز بیست ساله جمهوری اسلامی ایران کسب رتبه نخست اقتصادی در منطقه هدف گیری شده است.</a:t>
            </a:r>
            <a:endParaRPr lang="en-US" sz="1200" b="1" dirty="0">
              <a:solidFill>
                <a:srgbClr val="FF0000"/>
              </a:solidFill>
              <a:latin typeface="AngsanaUPC" pitchFamily="18" charset="-34"/>
              <a:cs typeface="B Koodak" pitchFamily="2" charset="-78"/>
            </a:endParaRPr>
          </a:p>
          <a:p>
            <a:endParaRPr lang="fa-IR" dirty="0"/>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5E6C0-ECDA-49C4-8F76-11D8024B81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593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lgn="r" rtl="1"/>
            <a:endParaRPr lang="fa-IR" dirty="0"/>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5E6C0-ECDA-49C4-8F76-11D8024B81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9643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lgn="r" rtl="1"/>
            <a:endParaRPr lang="fa-IR" dirty="0"/>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5E6C0-ECDA-49C4-8F76-11D8024B81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1738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 or table of stratification</a:t>
            </a:r>
            <a:endParaRPr lang="en-US" dirty="0"/>
          </a:p>
        </p:txBody>
      </p:sp>
      <p:sp>
        <p:nvSpPr>
          <p:cNvPr id="4" name="Slide Number Placeholder 3"/>
          <p:cNvSpPr>
            <a:spLocks noGrp="1"/>
          </p:cNvSpPr>
          <p:nvPr>
            <p:ph type="sldNum" sz="quarter" idx="5"/>
          </p:nvPr>
        </p:nvSpPr>
        <p:spPr/>
        <p:txBody>
          <a:bodyPr/>
          <a:lstStyle/>
          <a:p>
            <a:fld id="{D96F92A9-1F76-4B14-BE44-35FC6A58CF0D}" type="slidenum">
              <a:rPr lang="en-US" smtClean="0"/>
              <a:t>22</a:t>
            </a:fld>
            <a:endParaRPr lang="en-US"/>
          </a:p>
        </p:txBody>
      </p:sp>
    </p:spTree>
    <p:extLst>
      <p:ext uri="{BB962C8B-B14F-4D97-AF65-F5344CB8AC3E}">
        <p14:creationId xmlns:p14="http://schemas.microsoft.com/office/powerpoint/2010/main" val="321940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Stainability</a:t>
            </a:r>
          </a:p>
        </p:txBody>
      </p:sp>
      <p:sp>
        <p:nvSpPr>
          <p:cNvPr id="4" name="Slide Number Placeholder 3"/>
          <p:cNvSpPr>
            <a:spLocks noGrp="1"/>
          </p:cNvSpPr>
          <p:nvPr>
            <p:ph type="sldNum" sz="quarter" idx="5"/>
          </p:nvPr>
        </p:nvSpPr>
        <p:spPr/>
        <p:txBody>
          <a:bodyPr/>
          <a:lstStyle/>
          <a:p>
            <a:fld id="{D96F92A9-1F76-4B14-BE44-35FC6A58CF0D}" type="slidenum">
              <a:rPr lang="en-US" smtClean="0"/>
              <a:t>23</a:t>
            </a:fld>
            <a:endParaRPr lang="en-US"/>
          </a:p>
        </p:txBody>
      </p:sp>
    </p:spTree>
    <p:extLst>
      <p:ext uri="{BB962C8B-B14F-4D97-AF65-F5344CB8AC3E}">
        <p14:creationId xmlns:p14="http://schemas.microsoft.com/office/powerpoint/2010/main" val="109364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lgn="r" rtl="1"/>
            <a:endParaRPr lang="fa-IR" dirty="0"/>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5E6C0-ECDA-49C4-8F76-11D8024B81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419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marL="118872" indent="0" algn="r" rtl="1">
              <a:lnSpc>
                <a:spcPct val="150000"/>
              </a:lnSpc>
              <a:spcBef>
                <a:spcPct val="0"/>
              </a:spcBef>
              <a:buClr>
                <a:srgbClr val="FF0000"/>
              </a:buClr>
              <a:buSzPct val="100000"/>
              <a:buNone/>
              <a:defRPr/>
            </a:pPr>
            <a:r>
              <a:rPr lang="fa-IR" sz="1200" b="1" dirty="0">
                <a:latin typeface="AngsanaUPC" pitchFamily="18" charset="-34"/>
                <a:cs typeface="B Titr" panose="00000700000000000000" pitchFamily="2" charset="-78"/>
              </a:rPr>
              <a:t>اگرچه در سال 2000 (204 میلیون) موارد مالاریا کمتر از سال 2019 در منطقه آفریقای سازمان بهداشت جهانی بود، شیوع مالاریا از 363 به 225 مورد در هر 1000 نفر جمعیت در معرض خطر در این دوره کاهش یافت که نشان دهنده پیچیدگی تفسیر تغییر انتقال بیماری در یک منطقه است. جمعیت به سرعت در حال افزایش است. جمعیت ساکن در منطقه آفریقایی از حدود 665 میلیون نفر در سال 2000 به 1.1 میلیارد در سال 2019 افزایش یافت.</a:t>
            </a:r>
          </a:p>
          <a:p>
            <a:endParaRPr lang="fa-IR" dirty="0"/>
          </a:p>
        </p:txBody>
      </p:sp>
      <p:sp>
        <p:nvSpPr>
          <p:cNvPr id="62468"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دانشگاه علوم پزشكي شيراز</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469"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B8C91-902D-4CD8-9B3C-44824C9707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5860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lgn="r" rtl="1"/>
            <a:endParaRPr lang="fa-IR" dirty="0"/>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5E6C0-ECDA-49C4-8F76-11D8024B81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8149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lgn="r" rtl="1"/>
            <a:endParaRPr lang="fa-IR" dirty="0"/>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5E6C0-ECDA-49C4-8F76-11D8024B81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4139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b="1" dirty="0">
                <a:solidFill>
                  <a:srgbClr val="00B050"/>
                </a:solidFill>
                <a:cs typeface="B Titr" panose="00000700000000000000" pitchFamily="2" charset="-78"/>
              </a:rPr>
              <a:t>آموزش به سربازان اعزامی و سربازان در هنگام مرخصی </a:t>
            </a:r>
          </a:p>
          <a:p>
            <a:pPr algn="r" rtl="1"/>
            <a:r>
              <a:rPr lang="fa-IR" dirty="0"/>
              <a:t>آمادگی </a:t>
            </a:r>
            <a:r>
              <a:rPr lang="fa-IR" altLang="en-US" sz="1200" b="1" dirty="0">
                <a:cs typeface="B Titr" panose="00000700000000000000" pitchFamily="2" charset="-78"/>
              </a:rPr>
              <a:t>برای مقابله با طغیان</a:t>
            </a:r>
            <a:r>
              <a:rPr lang="en-US" altLang="en-US" sz="1200" b="1" dirty="0">
                <a:cs typeface="B Titr" panose="00000700000000000000" pitchFamily="2" charset="-78"/>
              </a:rPr>
              <a:t> </a:t>
            </a:r>
            <a:r>
              <a:rPr lang="fa-IR" altLang="en-US" sz="1200" b="1" dirty="0">
                <a:cs typeface="B Titr" panose="00000700000000000000" pitchFamily="2" charset="-78"/>
              </a:rPr>
              <a:t>های احتمالی</a:t>
            </a:r>
            <a:endParaRPr lang="fa-IR" dirty="0"/>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5E6C0-ECDA-49C4-8F76-11D8024B81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365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lgn="r" rtl="1"/>
            <a:r>
              <a:rPr lang="fa-IR" sz="1200" kern="1200" dirty="0">
                <a:solidFill>
                  <a:schemeClr val="tx1"/>
                </a:solidFill>
                <a:latin typeface="+mn-lt"/>
                <a:ea typeface="+mn-ea"/>
                <a:cs typeface="+mn-cs"/>
              </a:rPr>
              <a:t>در حذف، تمرکز فعالیت­ها بر شناسایی و حمله به کانون­های بالینی و بدون علامت مالاریا که باعث تداوم انتقال می­شود، است</a:t>
            </a:r>
            <a:endParaRPr lang="fa-IR" dirty="0"/>
          </a:p>
          <a:p>
            <a:pPr algn="r" rtl="1"/>
            <a:r>
              <a:rPr lang="fa-IR" dirty="0"/>
              <a:t>استراتژی های مبارزه با مالاریا</a:t>
            </a:r>
          </a:p>
          <a:p>
            <a:pPr algn="r" rtl="1"/>
            <a:r>
              <a:rPr lang="fa-IR" sz="1200" kern="1200" dirty="0">
                <a:solidFill>
                  <a:schemeClr val="tx1"/>
                </a:solidFill>
                <a:latin typeface="+mn-lt"/>
                <a:ea typeface="+mn-ea"/>
                <a:cs typeface="+mn-cs"/>
              </a:rPr>
              <a:t>کوچک­تر شدن نقشه اندمیسیته مالاریا</a:t>
            </a:r>
            <a:endParaRPr lang="fa-IR" dirty="0"/>
          </a:p>
        </p:txBody>
      </p:sp>
      <p:sp>
        <p:nvSpPr>
          <p:cNvPr id="71684"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15E6C0-ECDA-49C4-8F76-11D8024B81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94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marL="118872" indent="0" algn="r" rtl="1">
              <a:lnSpc>
                <a:spcPct val="150000"/>
              </a:lnSpc>
              <a:spcBef>
                <a:spcPct val="0"/>
              </a:spcBef>
              <a:buClr>
                <a:srgbClr val="FF0000"/>
              </a:buClr>
              <a:buSzPct val="100000"/>
              <a:buNone/>
              <a:defRPr/>
            </a:pPr>
            <a:r>
              <a:rPr lang="fa-IR" sz="1200" b="1" dirty="0">
                <a:latin typeface="AngsanaUPC" pitchFamily="18" charset="-34"/>
                <a:cs typeface="B Titr" panose="00000700000000000000" pitchFamily="2" charset="-78"/>
              </a:rPr>
              <a:t>اگرچه در سال 2000 (204 میلیون) موارد مالاریا کمتر از سال 2019 در منطقه آفریقای سازمان بهداشت جهانی بود، شیوع مالاریا از 363 به 225 مورد در هر 1000 نفر جمعیت در معرض خطر در این دوره کاهش یافت که نشان دهنده پیچیدگی تفسیر تغییر انتقال بیماری در یک منطقه است. جمعیت به سرعت در حال افزایش است. جمعیت ساکن در منطقه آفریقایی از حدود 665 میلیون نفر در سال 2000 به 1.1 میلیارد در سال 2019 افزایش یافت.</a:t>
            </a:r>
          </a:p>
          <a:p>
            <a:r>
              <a:rPr lang="fa-IR" dirty="0"/>
              <a:t>ایران و مالزی برای سه سال متوالی از 2018-2020 صفر مورد محلی مالاریا ثبت کرده اند. در نتیجه 87 کشور اندمیک در سال 202 به 85 کشور کاهش داشته است</a:t>
            </a:r>
          </a:p>
        </p:txBody>
      </p:sp>
      <p:sp>
        <p:nvSpPr>
          <p:cNvPr id="62468"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دانشگاه علوم پزشكي شيراز</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469"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B8C91-902D-4CD8-9B3C-44824C9707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11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lgn="r" rtl="1">
              <a:buFontTx/>
              <a:buChar char="•"/>
              <a:defRPr/>
            </a:pPr>
            <a:endParaRPr lang="fa-IR" b="1" dirty="0"/>
          </a:p>
          <a:p>
            <a:pPr algn="r" rtl="1">
              <a:buFontTx/>
              <a:buChar char="•"/>
              <a:defRPr/>
            </a:pPr>
            <a:r>
              <a:rPr lang="fa-IR" sz="1200" b="1" dirty="0">
                <a:latin typeface="AngsanaUPC" pitchFamily="18" charset="-34"/>
                <a:cs typeface="B Titr" panose="00000700000000000000" pitchFamily="2" charset="-78"/>
              </a:rPr>
              <a:t>نیجریه (23%)، جمهوری دموکراتیک کنگو (11%)، جمهوری متحد تانزانیا (5%)، موزامبیک (4%)، نیجر (4%) و بورکینافاسو (4%) حدود 51% را به خود اختصاص داده‌اند. </a:t>
            </a:r>
            <a:endParaRPr lang="fa-IR" dirty="0"/>
          </a:p>
        </p:txBody>
      </p:sp>
      <p:sp>
        <p:nvSpPr>
          <p:cNvPr id="62468"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دانشگاه علوم پزشكي شيراز</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469"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B8C91-902D-4CD8-9B3C-44824C9707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67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lgn="r" rtl="1">
              <a:buFontTx/>
              <a:buChar char="•"/>
              <a:defRPr/>
            </a:pPr>
            <a:endParaRPr lang="fa-IR" b="1" dirty="0"/>
          </a:p>
          <a:p>
            <a:pPr algn="r" rtl="1">
              <a:buFontTx/>
              <a:buChar char="•"/>
              <a:defRPr/>
            </a:pPr>
            <a:r>
              <a:rPr lang="fa-IR" sz="1200" b="1" dirty="0">
                <a:latin typeface="AngsanaUPC" pitchFamily="18" charset="-34"/>
                <a:cs typeface="B Titr" panose="00000700000000000000" pitchFamily="2" charset="-78"/>
              </a:rPr>
              <a:t>نیجریه (23%)، جمهوری دموکراتیک کنگو (11%)، جمهوری متحد تانزانیا (5%)، موزامبیک (4%)، نیجر (4%) و بورکینافاسو (4%) حدود 51% را به خود اختصاص داده‌اند. </a:t>
            </a:r>
            <a:endParaRPr lang="fa-IR" dirty="0"/>
          </a:p>
        </p:txBody>
      </p:sp>
      <p:sp>
        <p:nvSpPr>
          <p:cNvPr id="62468"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دانشگاه علوم پزشكي شيراز</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469"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B8C91-902D-4CD8-9B3C-44824C9707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654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539496" lvl="1" indent="-228600" algn="r" rtl="1">
              <a:lnSpc>
                <a:spcPct val="150000"/>
              </a:lnSpc>
              <a:spcBef>
                <a:spcPct val="20000"/>
              </a:spcBef>
              <a:buClr>
                <a:srgbClr val="0033CC"/>
              </a:buClr>
              <a:buFont typeface="Arial"/>
              <a:buChar char="▪"/>
            </a:pPr>
            <a:r>
              <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rPr>
              <a:t>شکل. 3.2.</a:t>
            </a:r>
          </a:p>
          <a:p>
            <a:pPr marL="539496" lvl="1" indent="-228600" algn="r" rtl="1">
              <a:lnSpc>
                <a:spcPct val="150000"/>
              </a:lnSpc>
              <a:spcBef>
                <a:spcPct val="20000"/>
              </a:spcBef>
              <a:buClr>
                <a:srgbClr val="0033CC"/>
              </a:buClr>
              <a:buFont typeface="Arial"/>
              <a:buChar char="▪"/>
            </a:pPr>
            <a:r>
              <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rPr>
              <a:t>روندهای جهانی در</a:t>
            </a:r>
          </a:p>
          <a:p>
            <a:pPr marL="539496" lvl="1" indent="-228600" algn="r" rtl="1">
              <a:lnSpc>
                <a:spcPct val="150000"/>
              </a:lnSpc>
              <a:spcBef>
                <a:spcPct val="20000"/>
              </a:spcBef>
              <a:buClr>
                <a:srgbClr val="0033CC"/>
              </a:buClr>
              <a:buFont typeface="Arial"/>
              <a:buChar char="▪"/>
            </a:pPr>
            <a:r>
              <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rPr>
              <a:t>  الف- میزان بروز مالاریا (موارد به ازای هر 1000 نفر جمعیت در معرض خطر)،</a:t>
            </a:r>
          </a:p>
          <a:p>
            <a:pPr marL="539496" lvl="1" indent="-228600" algn="r" rtl="1">
              <a:lnSpc>
                <a:spcPct val="150000"/>
              </a:lnSpc>
              <a:spcBef>
                <a:spcPct val="20000"/>
              </a:spcBef>
              <a:buClr>
                <a:srgbClr val="0033CC"/>
              </a:buClr>
              <a:buFont typeface="Arial"/>
              <a:buChar char="▪"/>
            </a:pPr>
            <a:r>
              <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rPr>
              <a:t>ب- میزان مرگ و میر (مرگ به ازای هر 100000 نفر جمعیت در معرض خطر)، 2000-2019،</a:t>
            </a:r>
          </a:p>
          <a:p>
            <a:pPr marL="539496" lvl="1" indent="-228600" algn="r" rtl="1">
              <a:lnSpc>
                <a:spcPct val="150000"/>
              </a:lnSpc>
              <a:spcBef>
                <a:spcPct val="20000"/>
              </a:spcBef>
              <a:buClr>
                <a:srgbClr val="0033CC"/>
              </a:buClr>
              <a:buFont typeface="Arial"/>
              <a:buChar char="▪"/>
            </a:pPr>
            <a:r>
              <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rPr>
              <a:t>ج- توزیع موارد مالاریا و</a:t>
            </a:r>
          </a:p>
          <a:p>
            <a:pPr marL="539496" lvl="1" indent="-228600" algn="r" rtl="1">
              <a:lnSpc>
                <a:spcPct val="150000"/>
              </a:lnSpc>
              <a:spcBef>
                <a:spcPct val="20000"/>
              </a:spcBef>
              <a:buClr>
                <a:srgbClr val="0033CC"/>
              </a:buClr>
              <a:buFont typeface="Arial"/>
              <a:buChar char="▪"/>
            </a:pPr>
            <a:r>
              <a:rPr kumimoji="0" lang="en-US" sz="1600" b="0" i="0" u="none" strike="noStrike" kern="1200" cap="none" spc="0" normalizeH="0" baseline="0" noProof="0" dirty="0">
                <a:ln>
                  <a:noFill/>
                </a:ln>
                <a:solidFill>
                  <a:schemeClr val="tx1"/>
                </a:solidFill>
                <a:effectLst/>
                <a:uLnTx/>
                <a:uFillTx/>
                <a:latin typeface="+mn-lt"/>
                <a:ea typeface="+mn-ea"/>
                <a:cs typeface="B Koodak" pitchFamily="2" charset="-78"/>
              </a:rPr>
              <a:t>d- </a:t>
            </a:r>
            <a:r>
              <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rPr>
              <a:t>مرگ و میر بر اساس کشور، 2019 منبع: برآورد </a:t>
            </a:r>
            <a:r>
              <a:rPr kumimoji="0" lang="en-US" sz="1600" b="0" i="0" u="none" strike="noStrike" kern="1200" cap="none" spc="0" normalizeH="0" baseline="0" noProof="0" dirty="0">
                <a:ln>
                  <a:noFill/>
                </a:ln>
                <a:solidFill>
                  <a:schemeClr val="tx1"/>
                </a:solidFill>
                <a:effectLst/>
                <a:uLnTx/>
                <a:uFillTx/>
                <a:latin typeface="+mn-lt"/>
                <a:ea typeface="+mn-ea"/>
                <a:cs typeface="B Koodak" pitchFamily="2" charset="-78"/>
              </a:rPr>
              <a:t>WHO.</a:t>
            </a:r>
            <a:endPar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endParaRPr>
          </a:p>
        </p:txBody>
      </p:sp>
      <p:sp>
        <p:nvSpPr>
          <p:cNvPr id="63492"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دانشگاه علوم پزشكي شيراز</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493"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F2A57-620D-4992-AE2B-D7163FE663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401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539496" lvl="1" indent="-228600" algn="r" rtl="1">
              <a:lnSpc>
                <a:spcPct val="150000"/>
              </a:lnSpc>
              <a:spcBef>
                <a:spcPct val="20000"/>
              </a:spcBef>
              <a:buClr>
                <a:srgbClr val="0033CC"/>
              </a:buClr>
              <a:buFont typeface="Arial"/>
              <a:buChar char="▪"/>
            </a:pPr>
            <a:r>
              <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rPr>
              <a:t>شکل. 3.1. کشورهای دارای موارد بومی در سال 2000 و وضعیت آنها تا سال 2020 کشورهایی با صفر مورد بومی برای حداقل 3 سال متوالی در نظر گرفته می شوند که مالاریا را از حذف  کرده اند. </a:t>
            </a:r>
          </a:p>
          <a:p>
            <a:pPr marL="539496" lvl="1" indent="-228600" algn="r" rtl="1">
              <a:lnSpc>
                <a:spcPct val="150000"/>
              </a:lnSpc>
              <a:spcBef>
                <a:spcPct val="20000"/>
              </a:spcBef>
              <a:buClr>
                <a:srgbClr val="0033CC"/>
              </a:buClr>
              <a:buFont typeface="Arial"/>
              <a:buChar char="▪"/>
            </a:pPr>
            <a:r>
              <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rPr>
              <a:t>در سال 2020، جمهوری اسلامی ایران و مالزی برای سومین سال متوالی هیچ مورد بومی و بلیز و کابو ورد صفر مورد بومی را برای دومین بار گزارش کردند. </a:t>
            </a:r>
          </a:p>
          <a:p>
            <a:pPr marL="539496" lvl="1" indent="-228600" algn="r" rtl="1">
              <a:lnSpc>
                <a:spcPct val="150000"/>
              </a:lnSpc>
              <a:spcBef>
                <a:spcPct val="20000"/>
              </a:spcBef>
              <a:buClr>
                <a:srgbClr val="0033CC"/>
              </a:buClr>
              <a:buFont typeface="Arial"/>
              <a:buChar char="▪"/>
            </a:pPr>
            <a:r>
              <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rPr>
              <a:t>چین و السالوادور در سال 2021، پس از 4 سال عدم ابتلا به مالاریا، گواهی عاری از مالاریا را دریافت کردند. </a:t>
            </a:r>
          </a:p>
          <a:p>
            <a:pPr marL="539496" lvl="1" indent="-228600" algn="r" rtl="1">
              <a:lnSpc>
                <a:spcPct val="150000"/>
              </a:lnSpc>
              <a:spcBef>
                <a:spcPct val="20000"/>
              </a:spcBef>
              <a:buClr>
                <a:srgbClr val="0033CC"/>
              </a:buClr>
              <a:buFont typeface="Arial"/>
              <a:buChar char="▪"/>
            </a:pPr>
            <a:r>
              <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rPr>
              <a:t>منبع: پایگاه داده سازمان جهانی بهداشت</a:t>
            </a:r>
            <a:r>
              <a:rPr kumimoji="0" lang="en-US" sz="1600" b="0" i="0" u="none" strike="noStrike" kern="1200" cap="none" spc="0" normalizeH="0" baseline="0" noProof="0" dirty="0">
                <a:ln>
                  <a:noFill/>
                </a:ln>
                <a:solidFill>
                  <a:schemeClr val="tx1"/>
                </a:solidFill>
                <a:effectLst/>
                <a:uLnTx/>
                <a:uFillTx/>
                <a:latin typeface="+mn-lt"/>
                <a:ea typeface="+mn-ea"/>
                <a:cs typeface="B Koodak" pitchFamily="2" charset="-78"/>
              </a:rPr>
              <a:t> WMR- 2021 </a:t>
            </a:r>
            <a:endParaRPr kumimoji="0" lang="fa-IR" sz="1600" b="0" i="0" u="none" strike="noStrike" kern="1200" cap="none" spc="0" normalizeH="0" baseline="0" noProof="0" dirty="0">
              <a:ln>
                <a:noFill/>
              </a:ln>
              <a:solidFill>
                <a:schemeClr val="tx1"/>
              </a:solidFill>
              <a:effectLst/>
              <a:uLnTx/>
              <a:uFillTx/>
              <a:latin typeface="+mn-lt"/>
              <a:ea typeface="+mn-ea"/>
              <a:cs typeface="B Koodak" pitchFamily="2" charset="-78"/>
            </a:endParaRPr>
          </a:p>
        </p:txBody>
      </p:sp>
      <p:sp>
        <p:nvSpPr>
          <p:cNvPr id="63492"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دانشگاه علوم پزشكي شيراز</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493"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F2A57-620D-4992-AE2B-D7163FE663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630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419100">
              <a:lnSpc>
                <a:spcPct val="107000"/>
              </a:lnSpc>
              <a:spcAft>
                <a:spcPts val="800"/>
              </a:spcAft>
            </a:pPr>
            <a:r>
              <a:rPr lang="en-US" sz="1800" dirty="0">
                <a:solidFill>
                  <a:srgbClr val="1A1238"/>
                </a:solidFill>
                <a:effectLst/>
                <a:latin typeface="Arial" panose="020B0604020202020204" pitchFamily="34" charset="0"/>
                <a:ea typeface="Times New Roman" panose="02020603050405020304" pitchFamily="18" charset="0"/>
                <a:cs typeface="Arial" panose="020B0604020202020204" pitchFamily="34" charset="0"/>
              </a:rPr>
              <a:t>Afghanistan- Bahrain- Djibouti- Egypt- Iran- Iraq- Jordan- Kuwait- Lebanon- Libya- Morocco- Oman- Pakistan- Palestine- Qatar- Saudi Arabia- Somalia- Sudan- Syrian Arab Republic- Tunisia- United Arab Emirates- Yemen</a:t>
            </a:r>
            <a:r>
              <a:rPr lang="fa-IR" sz="1800" dirty="0">
                <a:solidFill>
                  <a:srgbClr val="1A1238"/>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3492"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دانشگاه علوم پزشكي شيراز</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493"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F2A57-620D-4992-AE2B-D7163FE663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28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algn="r" rtl="1" fontAlgn="auto">
              <a:spcAft>
                <a:spcPts val="0"/>
              </a:spcAft>
              <a:buFont typeface="Courier New" pitchFamily="49" charset="0"/>
              <a:buNone/>
              <a:defRPr/>
            </a:pPr>
            <a:r>
              <a:rPr lang="fa-IR" sz="1200" b="1" dirty="0">
                <a:latin typeface="AngsanaUPC" pitchFamily="18" charset="-34"/>
                <a:cs typeface="B Koodak" pitchFamily="2" charset="-78"/>
              </a:rPr>
              <a:t>اکثر مناطق کشور </a:t>
            </a:r>
            <a:r>
              <a:rPr lang="en-US" sz="1200" b="1" dirty="0">
                <a:latin typeface="AngsanaUPC" pitchFamily="18" charset="-34"/>
                <a:cs typeface="B Koodak" pitchFamily="2" charset="-78"/>
              </a:rPr>
              <a:t>receptive </a:t>
            </a:r>
            <a:r>
              <a:rPr lang="fa-IR" sz="1200" b="1" dirty="0">
                <a:latin typeface="AngsanaUPC" pitchFamily="18" charset="-34"/>
                <a:cs typeface="B Koodak" pitchFamily="2" charset="-78"/>
              </a:rPr>
              <a:t> و مستعد پذیرش انگل هستند.</a:t>
            </a:r>
          </a:p>
          <a:p>
            <a:pPr algn="r" rtl="1" fontAlgn="auto">
              <a:spcAft>
                <a:spcPts val="0"/>
              </a:spcAft>
              <a:buFont typeface="Courier New" pitchFamily="49" charset="0"/>
              <a:buNone/>
              <a:defRPr/>
            </a:pPr>
            <a:r>
              <a:rPr lang="fa-IR" sz="1200" b="1" dirty="0">
                <a:latin typeface="AngsanaUPC" pitchFamily="18" charset="-34"/>
                <a:cs typeface="B Koodak" pitchFamily="2" charset="-78"/>
              </a:rPr>
              <a:t>سال جاری تا 25/1/1401 موارد گزارش شده مالاریا:  57 غیر محلی </a:t>
            </a:r>
            <a:endParaRPr lang="en-US" sz="1200" b="1" dirty="0">
              <a:latin typeface="AngsanaUPC" pitchFamily="18" charset="-34"/>
              <a:cs typeface="B Koodak" pitchFamily="2" charset="-78"/>
            </a:endParaRPr>
          </a:p>
        </p:txBody>
      </p:sp>
      <p:sp>
        <p:nvSpPr>
          <p:cNvPr id="63492" name="Footer Placeholder 3"/>
          <p:cNvSpPr>
            <a:spLocks noGrp="1"/>
          </p:cNvSpPr>
          <p:nvPr>
            <p:ph type="ftr" sz="quarter" idx="4"/>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t>دانشگاه علوم پزشكي شيراز</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493"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2F2A57-620D-4992-AE2B-D7163FE663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478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6DE660-F628-4659-A1E0-770F729A4DB5}"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9430-AB65-42EF-98DD-623D0F3CEF83}" type="slidenum">
              <a:rPr lang="en-US" smtClean="0"/>
              <a:t>‹#›</a:t>
            </a:fld>
            <a:endParaRPr lang="en-US"/>
          </a:p>
        </p:txBody>
      </p:sp>
    </p:spTree>
    <p:extLst>
      <p:ext uri="{BB962C8B-B14F-4D97-AF65-F5344CB8AC3E}">
        <p14:creationId xmlns:p14="http://schemas.microsoft.com/office/powerpoint/2010/main" val="16766897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E660-F628-4659-A1E0-770F729A4DB5}"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9430-AB65-42EF-98DD-623D0F3CEF83}" type="slidenum">
              <a:rPr lang="en-US" smtClean="0"/>
              <a:t>‹#›</a:t>
            </a:fld>
            <a:endParaRPr lang="en-US"/>
          </a:p>
        </p:txBody>
      </p:sp>
    </p:spTree>
    <p:extLst>
      <p:ext uri="{BB962C8B-B14F-4D97-AF65-F5344CB8AC3E}">
        <p14:creationId xmlns:p14="http://schemas.microsoft.com/office/powerpoint/2010/main" val="20102409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E660-F628-4659-A1E0-770F729A4DB5}"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9430-AB65-42EF-98DD-623D0F3CEF83}" type="slidenum">
              <a:rPr lang="en-US" smtClean="0"/>
              <a:t>‹#›</a:t>
            </a:fld>
            <a:endParaRPr lang="en-US"/>
          </a:p>
        </p:txBody>
      </p:sp>
    </p:spTree>
    <p:extLst>
      <p:ext uri="{BB962C8B-B14F-4D97-AF65-F5344CB8AC3E}">
        <p14:creationId xmlns:p14="http://schemas.microsoft.com/office/powerpoint/2010/main" val="39078431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DC08-A49C-4A0A-A97F-CB29EFC9730C}" type="slidenum">
              <a:rPr lang="en-US" smtClean="0"/>
              <a:t>‹#›</a:t>
            </a:fld>
            <a:endParaRPr lang="en-US"/>
          </a:p>
        </p:txBody>
      </p:sp>
    </p:spTree>
    <p:extLst>
      <p:ext uri="{BB962C8B-B14F-4D97-AF65-F5344CB8AC3E}">
        <p14:creationId xmlns:p14="http://schemas.microsoft.com/office/powerpoint/2010/main" val="1815123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lvl1pPr algn="r" rtl="1">
              <a:defRPr>
                <a:cs typeface="B Zar" pitchFamily="2" charset="-78"/>
              </a:defRPr>
            </a:lvl1pPr>
            <a:extLst/>
          </a:lstStyle>
          <a:p>
            <a:r>
              <a:rPr lang="en-US"/>
              <a:t>Click to edit Master title style</a:t>
            </a:r>
          </a:p>
        </p:txBody>
      </p:sp>
      <p:sp>
        <p:nvSpPr>
          <p:cNvPr id="3" name="Content Placeholder 2"/>
          <p:cNvSpPr>
            <a:spLocks noGrp="1"/>
          </p:cNvSpPr>
          <p:nvPr>
            <p:ph idx="1"/>
          </p:nvPr>
        </p:nvSpPr>
        <p:spPr/>
        <p:txBody>
          <a:bodyPr/>
          <a:lstStyle>
            <a:lvl1pPr algn="r" rtl="1">
              <a:defRPr>
                <a:cs typeface="B Zar" pitchFamily="2" charset="-78"/>
              </a:defRPr>
            </a:lvl1pPr>
            <a:lvl2pPr algn="r" rtl="1">
              <a:defRPr>
                <a:cs typeface="B Zar" pitchFamily="2" charset="-78"/>
              </a:defRPr>
            </a:lvl2pPr>
            <a:lvl3pPr algn="r" rtl="1">
              <a:defRPr>
                <a:cs typeface="B Zar" pitchFamily="2" charset="-78"/>
              </a:defRPr>
            </a:lvl3pPr>
            <a:lvl4pPr algn="r" rtl="1">
              <a:defRPr>
                <a:cs typeface="B Zar" pitchFamily="2" charset="-78"/>
              </a:defRPr>
            </a:lvl4pPr>
            <a:lvl5pPr algn="r" rtl="1">
              <a:defRPr>
                <a:cs typeface="B Zar" pitchFamily="2" charset="-78"/>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DC08-A49C-4A0A-A97F-CB29EFC9730C}" type="slidenum">
              <a:rPr lang="en-US" smtClean="0"/>
              <a:t>‹#›</a:t>
            </a:fld>
            <a:endParaRPr lang="en-US"/>
          </a:p>
        </p:txBody>
      </p:sp>
    </p:spTree>
    <p:extLst>
      <p:ext uri="{BB962C8B-B14F-4D97-AF65-F5344CB8AC3E}">
        <p14:creationId xmlns:p14="http://schemas.microsoft.com/office/powerpoint/2010/main" val="18514289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DC08-A49C-4A0A-A97F-CB29EFC9730C}" type="slidenum">
              <a:rPr lang="en-US" smtClean="0"/>
              <a:t>‹#›</a:t>
            </a:fld>
            <a:endParaRPr lang="en-US"/>
          </a:p>
        </p:txBody>
      </p:sp>
    </p:spTree>
    <p:extLst>
      <p:ext uri="{BB962C8B-B14F-4D97-AF65-F5344CB8AC3E}">
        <p14:creationId xmlns:p14="http://schemas.microsoft.com/office/powerpoint/2010/main" val="24758973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DC08-A49C-4A0A-A97F-CB29EFC9730C}" type="slidenum">
              <a:rPr lang="en-US" smtClean="0"/>
              <a:t>‹#›</a:t>
            </a:fld>
            <a:endParaRPr lang="en-US"/>
          </a:p>
        </p:txBody>
      </p:sp>
    </p:spTree>
    <p:extLst>
      <p:ext uri="{BB962C8B-B14F-4D97-AF65-F5344CB8AC3E}">
        <p14:creationId xmlns:p14="http://schemas.microsoft.com/office/powerpoint/2010/main" val="23959114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DC08-A49C-4A0A-A97F-CB29EFC9730C}" type="slidenum">
              <a:rPr lang="en-US" smtClean="0"/>
              <a:t>‹#›</a:t>
            </a:fld>
            <a:endParaRPr lang="en-US"/>
          </a:p>
        </p:txBody>
      </p:sp>
    </p:spTree>
    <p:extLst>
      <p:ext uri="{BB962C8B-B14F-4D97-AF65-F5344CB8AC3E}">
        <p14:creationId xmlns:p14="http://schemas.microsoft.com/office/powerpoint/2010/main" val="26798913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DC08-A49C-4A0A-A97F-CB29EFC9730C}" type="slidenum">
              <a:rPr lang="en-US" smtClean="0"/>
              <a:t>‹#›</a:t>
            </a:fld>
            <a:endParaRPr lang="en-US"/>
          </a:p>
        </p:txBody>
      </p:sp>
    </p:spTree>
    <p:extLst>
      <p:ext uri="{BB962C8B-B14F-4D97-AF65-F5344CB8AC3E}">
        <p14:creationId xmlns:p14="http://schemas.microsoft.com/office/powerpoint/2010/main" val="37225091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DC08-A49C-4A0A-A97F-CB29EFC9730C}" type="slidenum">
              <a:rPr lang="en-US" smtClean="0"/>
              <a:t>‹#›</a:t>
            </a:fld>
            <a:endParaRPr lang="en-US"/>
          </a:p>
        </p:txBody>
      </p:sp>
    </p:spTree>
    <p:extLst>
      <p:ext uri="{BB962C8B-B14F-4D97-AF65-F5344CB8AC3E}">
        <p14:creationId xmlns:p14="http://schemas.microsoft.com/office/powerpoint/2010/main" val="31803818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DC08-A49C-4A0A-A97F-CB29EFC9730C}" type="slidenum">
              <a:rPr lang="en-US" smtClean="0"/>
              <a:t>‹#›</a:t>
            </a:fld>
            <a:endParaRPr lang="en-US"/>
          </a:p>
        </p:txBody>
      </p:sp>
    </p:spTree>
    <p:extLst>
      <p:ext uri="{BB962C8B-B14F-4D97-AF65-F5344CB8AC3E}">
        <p14:creationId xmlns:p14="http://schemas.microsoft.com/office/powerpoint/2010/main" val="32784827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E660-F628-4659-A1E0-770F729A4DB5}"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9430-AB65-42EF-98DD-623D0F3CEF83}" type="slidenum">
              <a:rPr lang="en-US" smtClean="0"/>
              <a:t>‹#›</a:t>
            </a:fld>
            <a:endParaRPr lang="en-US"/>
          </a:p>
        </p:txBody>
      </p:sp>
    </p:spTree>
    <p:extLst>
      <p:ext uri="{BB962C8B-B14F-4D97-AF65-F5344CB8AC3E}">
        <p14:creationId xmlns:p14="http://schemas.microsoft.com/office/powerpoint/2010/main" val="18955162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ctangle 5"/>
          <p:cNvSpPr/>
          <p:nvPr/>
        </p:nvSpPr>
        <p:spPr bwMode="invGray">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220133" y="1169988"/>
            <a:ext cx="3363384" cy="201612"/>
          </a:xfrm>
          <a:prstGeom prst="rect">
            <a:avLst/>
          </a:prstGeom>
        </p:spPr>
        <p:txBody>
          <a:bodyPr/>
          <a:lstStyle>
            <a:lvl1pPr>
              <a:defRPr/>
            </a:lvl1pPr>
          </a:lstStyle>
          <a:p>
            <a:pPr>
              <a:defRPr/>
            </a:pPr>
            <a:endParaRPr lang="en-US" dirty="0">
              <a:solidFill>
                <a:prstClr val="black">
                  <a:tint val="95000"/>
                </a:prstClr>
              </a:solidFill>
            </a:endParaRPr>
          </a:p>
        </p:txBody>
      </p:sp>
      <p:sp>
        <p:nvSpPr>
          <p:cNvPr id="8" name="Footer Placeholder 5"/>
          <p:cNvSpPr>
            <a:spLocks noGrp="1"/>
          </p:cNvSpPr>
          <p:nvPr>
            <p:ph type="ftr" sz="quarter" idx="11"/>
          </p:nvPr>
        </p:nvSpPr>
        <p:spPr>
          <a:xfrm>
            <a:off x="4047067" y="1169988"/>
            <a:ext cx="6925733" cy="201612"/>
          </a:xfrm>
          <a:prstGeom prst="rect">
            <a:avLst/>
          </a:prstGeom>
        </p:spPr>
        <p:txBody>
          <a:bodyPr/>
          <a:lstStyle>
            <a:lvl1pPr>
              <a:defRPr>
                <a:solidFill>
                  <a:schemeClr val="bg1">
                    <a:shade val="50000"/>
                  </a:schemeClr>
                </a:solidFill>
              </a:defRPr>
            </a:lvl1pPr>
          </a:lstStyle>
          <a:p>
            <a:pPr>
              <a:defRPr/>
            </a:pPr>
            <a:endParaRPr lang="en-US" dirty="0">
              <a:solidFill>
                <a:prstClr val="white">
                  <a:shade val="50000"/>
                </a:prstClr>
              </a:solidFill>
            </a:endParaRPr>
          </a:p>
        </p:txBody>
      </p:sp>
      <p:sp>
        <p:nvSpPr>
          <p:cNvPr id="9" name="Slide Number Placeholder 6"/>
          <p:cNvSpPr>
            <a:spLocks noGrp="1"/>
          </p:cNvSpPr>
          <p:nvPr>
            <p:ph type="sldNum" sz="quarter" idx="12"/>
          </p:nvPr>
        </p:nvSpPr>
        <p:spPr>
          <a:xfrm>
            <a:off x="11118851" y="1169988"/>
            <a:ext cx="977900" cy="201612"/>
          </a:xfrm>
          <a:prstGeom prst="rect">
            <a:avLst/>
          </a:prstGeom>
        </p:spPr>
        <p:txBody>
          <a:bodyPr/>
          <a:lstStyle>
            <a:lvl1pPr>
              <a:defRPr/>
            </a:lvl1pPr>
          </a:lstStyle>
          <a:p>
            <a:fld id="{B63A8ECA-E886-471A-B3F9-E722ACFC4B37}" type="slidenum">
              <a:rPr lang="en-US" altLang="en-US"/>
              <a:pPr/>
              <a:t>‹#›</a:t>
            </a:fld>
            <a:endParaRPr lang="en-US" altLang="en-US"/>
          </a:p>
        </p:txBody>
      </p:sp>
      <p:sp>
        <p:nvSpPr>
          <p:cNvPr id="10"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BADC08-A49C-4A0A-A97F-CB29EFC9730C}" type="slidenum">
              <a:rPr lang="en-US" smtClean="0"/>
              <a:pPr/>
              <a:t>‹#›</a:t>
            </a:fld>
            <a:endParaRPr lang="en-US"/>
          </a:p>
        </p:txBody>
      </p:sp>
    </p:spTree>
    <p:extLst>
      <p:ext uri="{BB962C8B-B14F-4D97-AF65-F5344CB8AC3E}">
        <p14:creationId xmlns:p14="http://schemas.microsoft.com/office/powerpoint/2010/main" val="6138722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DC08-A49C-4A0A-A97F-CB29EFC9730C}" type="slidenum">
              <a:rPr lang="en-US" smtClean="0"/>
              <a:t>‹#›</a:t>
            </a:fld>
            <a:endParaRPr lang="en-US"/>
          </a:p>
        </p:txBody>
      </p:sp>
    </p:spTree>
    <p:extLst>
      <p:ext uri="{BB962C8B-B14F-4D97-AF65-F5344CB8AC3E}">
        <p14:creationId xmlns:p14="http://schemas.microsoft.com/office/powerpoint/2010/main" val="16303821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8798985" y="0"/>
            <a:ext cx="6138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ctangle 4"/>
          <p:cNvSpPr/>
          <p:nvPr/>
        </p:nvSpPr>
        <p:spPr bwMode="ltGray">
          <a:xfrm>
            <a:off x="8864600"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10938934" y="6477000"/>
            <a:ext cx="977900" cy="274638"/>
          </a:xfrm>
          <a:prstGeom prst="rect">
            <a:avLst/>
          </a:prstGeom>
        </p:spPr>
        <p:txBody>
          <a:bodyPr/>
          <a:lstStyle>
            <a:lvl1pPr>
              <a:defRPr/>
            </a:lvl1pPr>
          </a:lstStyle>
          <a:p>
            <a:fld id="{4B8317B6-36BE-43BB-AC6C-9E30871313A5}" type="slidenum">
              <a:rPr lang="en-US" altLang="en-US"/>
              <a:pPr/>
              <a:t>‹#›</a:t>
            </a:fld>
            <a:endParaRPr lang="en-US" altLang="en-US"/>
          </a:p>
        </p:txBody>
      </p:sp>
    </p:spTree>
    <p:extLst>
      <p:ext uri="{BB962C8B-B14F-4D97-AF65-F5344CB8AC3E}">
        <p14:creationId xmlns:p14="http://schemas.microsoft.com/office/powerpoint/2010/main" val="17913413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3319A4FA-1CA8-40DE-B61F-52A691EC9701}" type="datetime1">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6F9A-C98B-44F2-81C1-5411C69261D6}"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1352548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4CC212-A1FF-421D-B149-A625B4ADEAEE}" type="datetime1">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38491315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2D944B-A3D9-45BE-803E-304DC7FAB1B2}" type="datetime1">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1772342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990F6C1-959E-45C6-A918-136D9DF34E6E}" type="datetime1">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41778760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9FB3CCD-066B-4629-A17D-95E6E3A91FDC}" type="datetime1">
              <a:rPr lang="en-US" smtClean="0"/>
              <a:pPr/>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1085474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CE448B0-9838-47EA-B59F-9608938A1238}" type="datetime1">
              <a:rPr lang="en-US" smtClean="0"/>
              <a:pPr/>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28149750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4A07F-8668-439C-8309-B482F4CCA0EF}" type="datetime1">
              <a:rPr lang="en-US" smtClean="0"/>
              <a:pPr/>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23695236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6DE660-F628-4659-A1E0-770F729A4DB5}"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49430-AB65-42EF-98DD-623D0F3CEF83}" type="slidenum">
              <a:rPr lang="en-US" smtClean="0"/>
              <a:t>‹#›</a:t>
            </a:fld>
            <a:endParaRPr lang="en-US"/>
          </a:p>
        </p:txBody>
      </p:sp>
    </p:spTree>
    <p:extLst>
      <p:ext uri="{BB962C8B-B14F-4D97-AF65-F5344CB8AC3E}">
        <p14:creationId xmlns:p14="http://schemas.microsoft.com/office/powerpoint/2010/main" val="26827503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7A1982B-16AB-48E0-8D95-AE55688FA3FD}" type="datetime1">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6F9A-C98B-44F2-81C1-5411C69261D6}"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36408296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E6B8957B-E0FF-4C71-951D-EE981038A439}" type="datetime1">
              <a:rPr lang="en-US" smtClean="0"/>
              <a:pPr/>
              <a:t>10/21/2023</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3360199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A6410B-04E7-442F-A6BA-E08AEC20CF16}" type="datetime1">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37242609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300761-836E-41B3-B492-0081C8117808}" type="datetime1">
              <a:rPr lang="en-US" smtClean="0"/>
              <a:pPr/>
              <a:t>10/21/2023</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352125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274638"/>
            <a:ext cx="10871200" cy="1143000"/>
          </a:xfrm>
        </p:spPr>
        <p:txBody>
          <a:bodyPr/>
          <a:lstStyle/>
          <a:p>
            <a:r>
              <a:rPr lang="en-US"/>
              <a:t>Click to edit Master title style</a:t>
            </a:r>
          </a:p>
        </p:txBody>
      </p:sp>
      <p:sp>
        <p:nvSpPr>
          <p:cNvPr id="3" name="Chart Placeholder 2"/>
          <p:cNvSpPr>
            <a:spLocks noGrp="1"/>
          </p:cNvSpPr>
          <p:nvPr>
            <p:ph type="chart" idx="1"/>
          </p:nvPr>
        </p:nvSpPr>
        <p:spPr>
          <a:xfrm>
            <a:off x="1016000" y="1600200"/>
            <a:ext cx="10566400" cy="43434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fld id="{6D80272A-2F01-4BA4-B3BE-90F1ECBEAE96}" type="datetime1">
              <a:rPr lang="en-US" smtClean="0"/>
              <a:pPr>
                <a:defRPr/>
              </a:pPr>
              <a:t>10/21/2023</a:t>
            </a:fld>
            <a:endParaRPr lang="en-GB"/>
          </a:p>
        </p:txBody>
      </p:sp>
    </p:spTree>
    <p:extLst>
      <p:ext uri="{BB962C8B-B14F-4D97-AF65-F5344CB8AC3E}">
        <p14:creationId xmlns:p14="http://schemas.microsoft.com/office/powerpoint/2010/main" val="389291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4E8FF841-C8B1-4C67-974A-01A24D640639}" type="datetime1">
              <a:rPr lang="en-US" smtClean="0"/>
              <a:pPr/>
              <a:t>10/21/2023</a:t>
            </a:fld>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AD2BBD7B-6885-4C13-8F2C-C0374307BC38}" type="slidenum">
              <a:rPr lang="en-US"/>
              <a:pPr/>
              <a:t>‹#›</a:t>
            </a:fld>
            <a:endParaRPr lang="en-US"/>
          </a:p>
        </p:txBody>
      </p:sp>
    </p:spTree>
    <p:extLst>
      <p:ext uri="{BB962C8B-B14F-4D97-AF65-F5344CB8AC3E}">
        <p14:creationId xmlns:p14="http://schemas.microsoft.com/office/powerpoint/2010/main" val="415029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icture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03818" y="1112838"/>
            <a:ext cx="10280649" cy="5072062"/>
          </a:xfrm>
        </p:spPr>
        <p:txBody>
          <a:bodyPr>
            <a:noAutofit/>
          </a:bodyPr>
          <a:lstStyle/>
          <a:p>
            <a:endParaRPr lang="en-GB"/>
          </a:p>
        </p:txBody>
      </p:sp>
      <p:sp>
        <p:nvSpPr>
          <p:cNvPr id="5" name="Title 1"/>
          <p:cNvSpPr>
            <a:spLocks noGrp="1"/>
          </p:cNvSpPr>
          <p:nvPr>
            <p:ph type="title" hasCustomPrompt="1"/>
          </p:nvPr>
        </p:nvSpPr>
        <p:spPr>
          <a:xfrm>
            <a:off x="335360" y="49188"/>
            <a:ext cx="10972800" cy="643508"/>
          </a:xfrm>
          <a:prstGeom prst="rect">
            <a:avLst/>
          </a:prstGeom>
        </p:spPr>
        <p:txBody>
          <a:bodyPr anchor="ctr" anchorCtr="0"/>
          <a:lstStyle>
            <a:lvl1pPr marL="0" algn="l" defTabSz="914400" rtl="0" eaLnBrk="1" latinLnBrk="0" hangingPunct="1">
              <a:spcBef>
                <a:spcPct val="0"/>
              </a:spcBef>
              <a:buNone/>
              <a:defRPr lang="en-GB" sz="3200" kern="1200" baseline="0" dirty="0">
                <a:solidFill>
                  <a:schemeClr val="bg1"/>
                </a:solidFill>
                <a:latin typeface="+mj-lt"/>
                <a:ea typeface="+mj-ea"/>
                <a:cs typeface="+mj-cs"/>
              </a:defRPr>
            </a:lvl1pPr>
          </a:lstStyle>
          <a:p>
            <a:r>
              <a:rPr lang="en-US" dirty="0"/>
              <a:t>Click to edit title</a:t>
            </a:r>
            <a:endParaRPr lang="en-GB" dirty="0"/>
          </a:p>
        </p:txBody>
      </p:sp>
    </p:spTree>
    <p:extLst>
      <p:ext uri="{BB962C8B-B14F-4D97-AF65-F5344CB8AC3E}">
        <p14:creationId xmlns:p14="http://schemas.microsoft.com/office/powerpoint/2010/main" val="16389801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6373FD-E116-46EA-8098-62DE4D3D33F2}" type="datetime1">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4991745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5BBB13-F458-49B8-9034-1F69997E059C}" type="datetime1">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1422622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A6EF46-8465-4289-9651-466A247926F0}" type="datetime1">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12767042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6DE660-F628-4659-A1E0-770F729A4DB5}"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9430-AB65-42EF-98DD-623D0F3CEF83}" type="slidenum">
              <a:rPr lang="en-US" smtClean="0"/>
              <a:t>‹#›</a:t>
            </a:fld>
            <a:endParaRPr lang="en-US"/>
          </a:p>
        </p:txBody>
      </p:sp>
    </p:spTree>
    <p:extLst>
      <p:ext uri="{BB962C8B-B14F-4D97-AF65-F5344CB8AC3E}">
        <p14:creationId xmlns:p14="http://schemas.microsoft.com/office/powerpoint/2010/main" val="39694494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22D883-CED1-4D35-981C-86EB0FC90C50}" type="datetime1">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37442545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06CE69-24ED-4925-BDA2-8904A99E643B}" type="datetime1">
              <a:rPr lang="en-US" smtClean="0"/>
              <a:pPr/>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4888160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C382BD-C1BA-41F8-AF09-B2A027370FA3}" type="datetime1">
              <a:rPr lang="en-US" smtClean="0"/>
              <a:pPr/>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6922024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23968-7D04-4BAD-B9D8-9B25EC8653A2}" type="datetime1">
              <a:rPr lang="en-US" smtClean="0"/>
              <a:pPr/>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40045748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53ADBD-0E60-4A83-92E9-1CA4AFD3AD0C}" type="datetime1">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17275845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004618-10A8-462E-9CD3-FA1AF80E24C0}" type="datetime1">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4557971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F90D1-8AE7-4E76-8337-4A738F3ADEDC}" type="datetime1">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16339377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35C31-A2BD-4F92-A5FE-583F046A4F20}" type="datetime1">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76F9A-C98B-44F2-81C1-5411C69261D6}" type="slidenum">
              <a:rPr lang="en-US" smtClean="0"/>
              <a:pPr/>
              <a:t>‹#›</a:t>
            </a:fld>
            <a:endParaRPr lang="en-US"/>
          </a:p>
        </p:txBody>
      </p:sp>
    </p:spTree>
    <p:extLst>
      <p:ext uri="{BB962C8B-B14F-4D97-AF65-F5344CB8AC3E}">
        <p14:creationId xmlns:p14="http://schemas.microsoft.com/office/powerpoint/2010/main" val="3049717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1769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6DE660-F628-4659-A1E0-770F729A4DB5}" type="datetimeFigureOut">
              <a:rPr lang="en-US" smtClean="0"/>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49430-AB65-42EF-98DD-623D0F3CEF83}" type="slidenum">
              <a:rPr lang="en-US" smtClean="0"/>
              <a:t>‹#›</a:t>
            </a:fld>
            <a:endParaRPr lang="en-US"/>
          </a:p>
        </p:txBody>
      </p:sp>
    </p:spTree>
    <p:extLst>
      <p:ext uri="{BB962C8B-B14F-4D97-AF65-F5344CB8AC3E}">
        <p14:creationId xmlns:p14="http://schemas.microsoft.com/office/powerpoint/2010/main" val="61427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6DE660-F628-4659-A1E0-770F729A4DB5}" type="datetimeFigureOut">
              <a:rPr lang="en-US" smtClean="0"/>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49430-AB65-42EF-98DD-623D0F3CEF83}" type="slidenum">
              <a:rPr lang="en-US" smtClean="0"/>
              <a:t>‹#›</a:t>
            </a:fld>
            <a:endParaRPr lang="en-US"/>
          </a:p>
        </p:txBody>
      </p:sp>
    </p:spTree>
    <p:extLst>
      <p:ext uri="{BB962C8B-B14F-4D97-AF65-F5344CB8AC3E}">
        <p14:creationId xmlns:p14="http://schemas.microsoft.com/office/powerpoint/2010/main" val="7788313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DE660-F628-4659-A1E0-770F729A4DB5}" type="datetimeFigureOut">
              <a:rPr lang="en-US" smtClean="0"/>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49430-AB65-42EF-98DD-623D0F3CEF83}" type="slidenum">
              <a:rPr lang="en-US" smtClean="0"/>
              <a:t>‹#›</a:t>
            </a:fld>
            <a:endParaRPr lang="en-US"/>
          </a:p>
        </p:txBody>
      </p:sp>
    </p:spTree>
    <p:extLst>
      <p:ext uri="{BB962C8B-B14F-4D97-AF65-F5344CB8AC3E}">
        <p14:creationId xmlns:p14="http://schemas.microsoft.com/office/powerpoint/2010/main" val="38043732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6DE660-F628-4659-A1E0-770F729A4DB5}"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9430-AB65-42EF-98DD-623D0F3CEF83}" type="slidenum">
              <a:rPr lang="en-US" smtClean="0"/>
              <a:t>‹#›</a:t>
            </a:fld>
            <a:endParaRPr lang="en-US"/>
          </a:p>
        </p:txBody>
      </p:sp>
    </p:spTree>
    <p:extLst>
      <p:ext uri="{BB962C8B-B14F-4D97-AF65-F5344CB8AC3E}">
        <p14:creationId xmlns:p14="http://schemas.microsoft.com/office/powerpoint/2010/main" val="42438738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6DE660-F628-4659-A1E0-770F729A4DB5}"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49430-AB65-42EF-98DD-623D0F3CEF83}" type="slidenum">
              <a:rPr lang="en-US" smtClean="0"/>
              <a:t>‹#›</a:t>
            </a:fld>
            <a:endParaRPr lang="en-US"/>
          </a:p>
        </p:txBody>
      </p:sp>
    </p:spTree>
    <p:extLst>
      <p:ext uri="{BB962C8B-B14F-4D97-AF65-F5344CB8AC3E}">
        <p14:creationId xmlns:p14="http://schemas.microsoft.com/office/powerpoint/2010/main" val="26584625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DE660-F628-4659-A1E0-770F729A4DB5}" type="datetimeFigureOut">
              <a:rPr lang="en-US" smtClean="0"/>
              <a:t>10/21/2023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49430-AB65-42EF-98DD-623D0F3CEF83}" type="slidenum">
              <a:rPr lang="en-US" smtClean="0"/>
              <a:t>‹#›</a:t>
            </a:fld>
            <a:endParaRPr lang="en-US"/>
          </a:p>
        </p:txBody>
      </p:sp>
    </p:spTree>
    <p:extLst>
      <p:ext uri="{BB962C8B-B14F-4D97-AF65-F5344CB8AC3E}">
        <p14:creationId xmlns:p14="http://schemas.microsoft.com/office/powerpoint/2010/main" val="423338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Rectangle 6"/>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ADC08-A49C-4A0A-A97F-CB29EFC9730C}" type="slidenum">
              <a:rPr lang="en-US" smtClean="0"/>
              <a:t>‹#›</a:t>
            </a:fld>
            <a:endParaRPr lang="en-US"/>
          </a:p>
        </p:txBody>
      </p:sp>
    </p:spTree>
    <p:extLst>
      <p:ext uri="{BB962C8B-B14F-4D97-AF65-F5344CB8AC3E}">
        <p14:creationId xmlns:p14="http://schemas.microsoft.com/office/powerpoint/2010/main" val="8307637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eaLnBrk="1" fontAlgn="base" hangingPunct="1">
        <a:spcBef>
          <a:spcPct val="0"/>
        </a:spcBef>
        <a:spcAft>
          <a:spcPct val="0"/>
        </a:spcAft>
        <a:defRPr sz="4500" b="1">
          <a:solidFill>
            <a:srgbClr val="FFC800"/>
          </a:solidFill>
          <a:latin typeface="Corbel" pitchFamily="34" charset="0"/>
        </a:defRPr>
      </a:lvl6pPr>
      <a:lvl7pPr marL="914400" algn="l" rtl="0" eaLnBrk="1" fontAlgn="base" hangingPunct="1">
        <a:spcBef>
          <a:spcPct val="0"/>
        </a:spcBef>
        <a:spcAft>
          <a:spcPct val="0"/>
        </a:spcAft>
        <a:defRPr sz="4500" b="1">
          <a:solidFill>
            <a:srgbClr val="FFC800"/>
          </a:solidFill>
          <a:latin typeface="Corbel" pitchFamily="34" charset="0"/>
        </a:defRPr>
      </a:lvl7pPr>
      <a:lvl8pPr marL="1371600" algn="l" rtl="0" eaLnBrk="1" fontAlgn="base" hangingPunct="1">
        <a:spcBef>
          <a:spcPct val="0"/>
        </a:spcBef>
        <a:spcAft>
          <a:spcPct val="0"/>
        </a:spcAft>
        <a:defRPr sz="4500" b="1">
          <a:solidFill>
            <a:srgbClr val="FFC800"/>
          </a:solidFill>
          <a:latin typeface="Corbel" pitchFamily="34" charset="0"/>
        </a:defRPr>
      </a:lvl8pPr>
      <a:lvl9pPr marL="1828800" algn="l" rtl="0" eaLnBrk="1" fontAlgn="base" hangingPunct="1">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72D1922-6783-46CB-90F9-CC061280CF48}" type="datetime1">
              <a:rPr lang="en-US" smtClean="0"/>
              <a:pPr/>
              <a:t>10/21/2023</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5976F9A-C98B-44F2-81C1-5411C69261D6}" type="slidenum">
              <a:rPr lang="en-US" smtClean="0"/>
              <a:pPr/>
              <a:t>‹#›</a:t>
            </a:fld>
            <a:endParaRPr lang="en-US"/>
          </a:p>
        </p:txBody>
      </p:sp>
    </p:spTree>
    <p:extLst>
      <p:ext uri="{BB962C8B-B14F-4D97-AF65-F5344CB8AC3E}">
        <p14:creationId xmlns:p14="http://schemas.microsoft.com/office/powerpoint/2010/main" val="246142611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4" r:id="rId14"/>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F459C-34C3-4B34-A05E-BA3B89FCD35F}" type="datetime1">
              <a:rPr lang="en-US" smtClean="0"/>
              <a:pPr/>
              <a:t>10/21/2023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76F9A-C98B-44F2-81C1-5411C69261D6}" type="slidenum">
              <a:rPr lang="en-US" smtClean="0"/>
              <a:pPr/>
              <a:t>‹#›</a:t>
            </a:fld>
            <a:endParaRPr lang="en-US"/>
          </a:p>
        </p:txBody>
      </p:sp>
    </p:spTree>
    <p:extLst>
      <p:ext uri="{BB962C8B-B14F-4D97-AF65-F5344CB8AC3E}">
        <p14:creationId xmlns:p14="http://schemas.microsoft.com/office/powerpoint/2010/main" val="35936273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6.jp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4293" y="2582186"/>
            <a:ext cx="9819250" cy="1710919"/>
          </a:xfrm>
        </p:spPr>
        <p:txBody>
          <a:bodyPr>
            <a:noAutofit/>
          </a:bodyPr>
          <a:lstStyle/>
          <a:p>
            <a:pPr algn="ctr" rtl="1" fontAlgn="auto">
              <a:spcAft>
                <a:spcPts val="0"/>
              </a:spcAft>
              <a:defRPr/>
            </a:pPr>
            <a:r>
              <a:rPr lang="fa-IR" sz="6000" dirty="0">
                <a:solidFill>
                  <a:srgbClr val="FFC000"/>
                </a:solidFill>
                <a:cs typeface="B Titr" panose="00000700000000000000" pitchFamily="2" charset="-78"/>
              </a:rPr>
              <a:t>ایران بدون مالاریا</a:t>
            </a:r>
            <a:endParaRPr lang="en-US" sz="6000" dirty="0">
              <a:solidFill>
                <a:schemeClr val="accent1">
                  <a:satMod val="150000"/>
                </a:schemeClr>
              </a:solidFill>
              <a:effectLst>
                <a:outerShdw blurRad="38100" dist="38100" dir="2700000" algn="tl">
                  <a:srgbClr val="000000">
                    <a:alpha val="43137"/>
                  </a:srgbClr>
                </a:outerShdw>
              </a:effectLst>
              <a:cs typeface="B Titr" panose="00000700000000000000" pitchFamily="2" charset="-78"/>
            </a:endParaRPr>
          </a:p>
        </p:txBody>
      </p:sp>
      <p:sp>
        <p:nvSpPr>
          <p:cNvPr id="7" name="TextBox 6"/>
          <p:cNvSpPr txBox="1"/>
          <p:nvPr/>
        </p:nvSpPr>
        <p:spPr>
          <a:xfrm>
            <a:off x="3722918" y="123171"/>
            <a:ext cx="4351986" cy="461665"/>
          </a:xfrm>
          <a:prstGeom prst="rect">
            <a:avLst/>
          </a:prstGeom>
          <a:noFill/>
          <a:ln>
            <a:noFill/>
          </a:ln>
          <a:scene3d>
            <a:camera prst="orthographicFront"/>
            <a:lightRig rig="threePt" dir="t"/>
          </a:scene3d>
          <a:sp3d>
            <a:bevelT/>
          </a:sp3d>
        </p:spPr>
        <p:txBody>
          <a:bodyPr wrap="square">
            <a:spAutoFit/>
            <a:scene3d>
              <a:camera prst="orthographicFront"/>
              <a:lightRig rig="soft" dir="t">
                <a:rot lat="0" lon="0" rev="10800000"/>
              </a:lightRig>
            </a:scene3d>
            <a:sp3d>
              <a:bevelT w="27940" h="12700"/>
              <a:contourClr>
                <a:srgbClr val="DDDDDD"/>
              </a:contourClr>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1200" cap="none" spc="-150" normalizeH="0" baseline="0" noProof="0" dirty="0">
                <a:ln w="11430"/>
                <a:solidFill>
                  <a:srgbClr val="F0AD00">
                    <a:lumMod val="20000"/>
                    <a:lumOff val="80000"/>
                  </a:srgbClr>
                </a:solidFill>
                <a:effectLst>
                  <a:glow rad="101600">
                    <a:prstClr val="white">
                      <a:lumMod val="65000"/>
                      <a:alpha val="60000"/>
                    </a:prstClr>
                  </a:glow>
                  <a:outerShdw blurRad="38100" dist="38100" dir="2700000" algn="tl">
                    <a:srgbClr val="000000">
                      <a:alpha val="43137"/>
                    </a:srgbClr>
                  </a:outerShdw>
                </a:effectLst>
                <a:uLnTx/>
                <a:uFillTx/>
                <a:latin typeface="Corbel"/>
                <a:ea typeface="+mn-ea"/>
                <a:cs typeface="B Nazanin" panose="00000400000000000000" pitchFamily="2" charset="-78"/>
              </a:rPr>
              <a:t>به نام خداوند جان و خرد </a:t>
            </a:r>
            <a:endParaRPr kumimoji="0" lang="en-US" sz="2400" b="0" i="0" u="none" strike="noStrike" kern="1200" cap="none" spc="-150" normalizeH="0" baseline="0" noProof="0" dirty="0">
              <a:ln w="11430"/>
              <a:solidFill>
                <a:srgbClr val="F0AD00">
                  <a:lumMod val="20000"/>
                  <a:lumOff val="80000"/>
                </a:srgbClr>
              </a:solidFill>
              <a:effectLst>
                <a:glow rad="101600">
                  <a:prstClr val="white">
                    <a:lumMod val="65000"/>
                    <a:alpha val="60000"/>
                  </a:prstClr>
                </a:glow>
                <a:outerShdw blurRad="38100" dist="38100" dir="2700000" algn="tl">
                  <a:srgbClr val="000000">
                    <a:alpha val="43137"/>
                  </a:srgbClr>
                </a:outerShdw>
              </a:effectLst>
              <a:uLnTx/>
              <a:uFillTx/>
              <a:latin typeface="Corbel"/>
              <a:ea typeface="+mn-ea"/>
              <a:cs typeface="B Nazanin" panose="00000400000000000000" pitchFamily="2" charset="-78"/>
            </a:endParaRPr>
          </a:p>
        </p:txBody>
      </p:sp>
      <p:sp>
        <p:nvSpPr>
          <p:cNvPr id="9222" name="Rectangle 9"/>
          <p:cNvSpPr>
            <a:spLocks noChangeArrowheads="1"/>
          </p:cNvSpPr>
          <p:nvPr/>
        </p:nvSpPr>
        <p:spPr bwMode="auto">
          <a:xfrm>
            <a:off x="4427697" y="1260346"/>
            <a:ext cx="3214073"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Corbel"/>
                <a:ea typeface="+mn-ea"/>
                <a:cs typeface="Tahoma" panose="020B0604030504040204" pitchFamily="34" charset="0"/>
              </a:rPr>
              <a:t>وزارت بهداشت، درمان و آموزش پزشکی</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Corbel"/>
                <a:ea typeface="+mn-ea"/>
                <a:cs typeface="Tahoma" panose="020B0604030504040204" pitchFamily="34" charset="0"/>
              </a:rPr>
              <a:t>معاونت بهداشت</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sz="1200" b="1" i="0" u="none" strike="noStrike" kern="1200" cap="none" spc="0" normalizeH="0" baseline="0" noProof="0" dirty="0">
              <a:ln>
                <a:noFill/>
              </a:ln>
              <a:solidFill>
                <a:srgbClr val="FFFFFF"/>
              </a:solidFill>
              <a:effectLst/>
              <a:uLnTx/>
              <a:uFillTx/>
              <a:latin typeface="Corbel"/>
              <a:ea typeface="+mn-ea"/>
              <a:cs typeface="Tahoma" panose="020B0604030504040204" pitchFamily="34" charset="0"/>
            </a:endParaRPr>
          </a:p>
        </p:txBody>
      </p:sp>
      <p:sp>
        <p:nvSpPr>
          <p:cNvPr id="8" name="Rectangle 9"/>
          <p:cNvSpPr>
            <a:spLocks noChangeArrowheads="1"/>
          </p:cNvSpPr>
          <p:nvPr/>
        </p:nvSpPr>
        <p:spPr bwMode="auto">
          <a:xfrm>
            <a:off x="4565507" y="5642737"/>
            <a:ext cx="3159839" cy="830997"/>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Corbel"/>
                <a:ea typeface="+mn-ea"/>
                <a:cs typeface="Tahoma" panose="020B0604030504040204" pitchFamily="34" charset="0"/>
              </a:rPr>
              <a:t>مرکز مدیریت بیماریهای واگیر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Corbel"/>
                <a:ea typeface="+mn-ea"/>
                <a:cs typeface="Tahoma" panose="020B0604030504040204" pitchFamily="34" charset="0"/>
              </a:rPr>
              <a:t>اداره کنترل بیماریهای منتقله توسط ناقلین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200" b="1" i="0" u="none" strike="noStrike" kern="1200" cap="none" spc="0" normalizeH="0" baseline="0" noProof="0" dirty="0">
                <a:ln>
                  <a:noFill/>
                </a:ln>
                <a:solidFill>
                  <a:srgbClr val="FFFFFF"/>
                </a:solidFill>
                <a:effectLst/>
                <a:uLnTx/>
                <a:uFillTx/>
                <a:latin typeface="Corbel"/>
                <a:ea typeface="+mn-ea"/>
                <a:cs typeface="Tahoma" panose="020B0604030504040204" pitchFamily="34" charset="0"/>
              </a:rPr>
              <a:t>برنامه حذف مالاریا</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sz="1200" b="1" i="0" u="none" strike="noStrike" kern="1200" cap="none" spc="0" normalizeH="0" baseline="0" noProof="0" dirty="0">
              <a:ln>
                <a:noFill/>
              </a:ln>
              <a:solidFill>
                <a:srgbClr val="FFFFFF"/>
              </a:solidFill>
              <a:effectLst/>
              <a:uLnTx/>
              <a:uFillTx/>
              <a:latin typeface="Corbel"/>
              <a:ea typeface="+mn-ea"/>
              <a:cs typeface="Tahoma" panose="020B0604030504040204" pitchFamily="34" charset="0"/>
            </a:endParaRPr>
          </a:p>
        </p:txBody>
      </p:sp>
    </p:spTree>
    <p:extLst>
      <p:ext uri="{BB962C8B-B14F-4D97-AF65-F5344CB8AC3E}">
        <p14:creationId xmlns:p14="http://schemas.microsoft.com/office/powerpoint/2010/main" val="34415152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012"/>
            <a:ext cx="10972800" cy="1252728"/>
          </a:xfrm>
        </p:spPr>
        <p:txBody>
          <a:bodyPr>
            <a:noAutofit/>
          </a:bodyPr>
          <a:lstStyle/>
          <a:p>
            <a:pPr algn="ctr" rtl="1">
              <a:defRPr/>
            </a:pPr>
            <a:r>
              <a:rPr lang="fa-IR" sz="3600" dirty="0">
                <a:solidFill>
                  <a:srgbClr val="FFC000"/>
                </a:solidFill>
                <a:latin typeface="AngsanaUPC" pitchFamily="18" charset="-34"/>
                <a:ea typeface="+mn-ea"/>
                <a:cs typeface="B Titr" pitchFamily="2" charset="-78"/>
              </a:rPr>
              <a:t>دستاوردهای اخیر مالاریا</a:t>
            </a:r>
            <a:r>
              <a:rPr lang="en-US" sz="4000" dirty="0">
                <a:solidFill>
                  <a:srgbClr val="FFC000"/>
                </a:solidFill>
                <a:latin typeface="AngsanaUPC" pitchFamily="18" charset="-34"/>
                <a:ea typeface="+mn-ea"/>
                <a:cs typeface="B Titr" pitchFamily="2" charset="-78"/>
              </a:rPr>
              <a:t/>
            </a:r>
            <a:br>
              <a:rPr lang="en-US" sz="4000" dirty="0">
                <a:solidFill>
                  <a:srgbClr val="FFC000"/>
                </a:solidFill>
                <a:latin typeface="AngsanaUPC" pitchFamily="18" charset="-34"/>
                <a:ea typeface="+mn-ea"/>
                <a:cs typeface="B Titr" pitchFamily="2" charset="-78"/>
              </a:rPr>
            </a:br>
            <a:r>
              <a:rPr lang="fa-IR" sz="2000" b="1" dirty="0">
                <a:solidFill>
                  <a:schemeClr val="bg1">
                    <a:lumMod val="65000"/>
                  </a:schemeClr>
                </a:solidFill>
                <a:latin typeface="AngsanaUPC" pitchFamily="18" charset="-34"/>
                <a:cs typeface="B Titr" panose="00000700000000000000" pitchFamily="2" charset="-78"/>
              </a:rPr>
              <a:t>کشورهای دارای موارد بومی در سال 2000 و وضعیت آنها در سال 2020</a:t>
            </a:r>
            <a:endParaRPr lang="en-US" sz="4000" dirty="0">
              <a:solidFill>
                <a:schemeClr val="bg1">
                  <a:lumMod val="65000"/>
                </a:schemeClr>
              </a:solidFill>
              <a:latin typeface="AngsanaUPC" pitchFamily="18" charset="-34"/>
              <a:ea typeface="+mn-ea"/>
              <a:cs typeface="B Titr" pitchFamily="2" charset="-78"/>
            </a:endParaRPr>
          </a:p>
        </p:txBody>
      </p:sp>
      <p:sp>
        <p:nvSpPr>
          <p:cNvPr id="5" name="Slide Number Placeholder 4"/>
          <p:cNvSpPr>
            <a:spLocks noGrp="1"/>
          </p:cNvSpPr>
          <p:nvPr>
            <p:ph type="sldNum" sz="quarter" idx="12"/>
          </p:nvPr>
        </p:nvSpPr>
        <p:spPr/>
        <p:txBody>
          <a:bodyPr/>
          <a:lstStyle/>
          <a:p>
            <a:pPr>
              <a:defRPr/>
            </a:pPr>
            <a:fld id="{4CDF5DC0-5F44-47F6-9052-7E30E7BBE1C1}" type="slidenum">
              <a:rPr lang="en-US">
                <a:solidFill>
                  <a:prstClr val="black">
                    <a:tint val="95000"/>
                  </a:prstClr>
                </a:solidFill>
                <a:latin typeface="Corbel"/>
              </a:rPr>
              <a:pPr>
                <a:defRPr/>
              </a:pPr>
              <a:t>10</a:t>
            </a:fld>
            <a:endParaRPr lang="en-US" dirty="0">
              <a:solidFill>
                <a:prstClr val="black">
                  <a:tint val="95000"/>
                </a:prstClr>
              </a:solidFill>
              <a:latin typeface="Corbel"/>
            </a:endParaRPr>
          </a:p>
        </p:txBody>
      </p:sp>
      <p:sp>
        <p:nvSpPr>
          <p:cNvPr id="11" name="Content Placeholder 2">
            <a:extLst>
              <a:ext uri="{FF2B5EF4-FFF2-40B4-BE49-F238E27FC236}">
                <a16:creationId xmlns:a16="http://schemas.microsoft.com/office/drawing/2014/main" id="{1DEDA8CE-044C-4A22-A422-D9C44C64176C}"/>
              </a:ext>
            </a:extLst>
          </p:cNvPr>
          <p:cNvSpPr txBox="1">
            <a:spLocks/>
          </p:cNvSpPr>
          <p:nvPr/>
        </p:nvSpPr>
        <p:spPr>
          <a:xfrm>
            <a:off x="520890" y="1317744"/>
            <a:ext cx="11150220" cy="1013474"/>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r" rtl="1">
              <a:lnSpc>
                <a:spcPct val="200000"/>
              </a:lnSpc>
              <a:spcBef>
                <a:spcPct val="0"/>
              </a:spcBef>
              <a:buClr>
                <a:srgbClr val="FF0000"/>
              </a:buClr>
              <a:buSzPct val="100000"/>
              <a:buNone/>
              <a:defRPr/>
            </a:pPr>
            <a:r>
              <a:rPr lang="fa-IR" sz="1600" b="1" dirty="0">
                <a:latin typeface="AngsanaUPC" pitchFamily="18" charset="-34"/>
                <a:cs typeface="B Titr" panose="00000700000000000000" pitchFamily="2" charset="-78"/>
              </a:rPr>
              <a:t>ایران و مالزی با صفر مورد بومی در 3 سال متوالی گذشته، موفق به حذف مالاریا شده اند. </a:t>
            </a:r>
          </a:p>
          <a:p>
            <a:pPr marL="118872" indent="0" algn="r" rtl="1">
              <a:lnSpc>
                <a:spcPct val="200000"/>
              </a:lnSpc>
              <a:spcBef>
                <a:spcPct val="0"/>
              </a:spcBef>
              <a:buClr>
                <a:srgbClr val="FF0000"/>
              </a:buClr>
              <a:buSzPct val="100000"/>
              <a:buNone/>
              <a:defRPr/>
            </a:pPr>
            <a:r>
              <a:rPr lang="fa-IR" sz="1600" b="1" dirty="0">
                <a:latin typeface="AngsanaUPC" pitchFamily="18" charset="-34"/>
                <a:cs typeface="B Titr" panose="00000700000000000000" pitchFamily="2" charset="-78"/>
              </a:rPr>
              <a:t>چین و السالوادور در سال 2021 پس از چهار سال گزارش صفر مورد ابتلای بومی، گواهی سازمان بهداشت جهانی برای حذف مالاریا دریافت کردند.</a:t>
            </a:r>
          </a:p>
        </p:txBody>
      </p:sp>
      <p:pic>
        <p:nvPicPr>
          <p:cNvPr id="4" name="Picture 3">
            <a:extLst>
              <a:ext uri="{FF2B5EF4-FFF2-40B4-BE49-F238E27FC236}">
                <a16:creationId xmlns:a16="http://schemas.microsoft.com/office/drawing/2014/main" id="{608D4BA1-7725-4AF4-B213-C296EE700503}"/>
              </a:ext>
            </a:extLst>
          </p:cNvPr>
          <p:cNvPicPr>
            <a:picLocks noChangeAspect="1"/>
          </p:cNvPicPr>
          <p:nvPr/>
        </p:nvPicPr>
        <p:blipFill>
          <a:blip r:embed="rId3"/>
          <a:stretch>
            <a:fillRect/>
          </a:stretch>
        </p:blipFill>
        <p:spPr>
          <a:xfrm>
            <a:off x="1822196" y="2396227"/>
            <a:ext cx="8801001" cy="4405332"/>
          </a:xfrm>
          <a:prstGeom prst="rect">
            <a:avLst/>
          </a:prstGeom>
        </p:spPr>
      </p:pic>
    </p:spTree>
    <p:extLst>
      <p:ext uri="{BB962C8B-B14F-4D97-AF65-F5344CB8AC3E}">
        <p14:creationId xmlns:p14="http://schemas.microsoft.com/office/powerpoint/2010/main" val="26120780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defRPr/>
            </a:pPr>
            <a:r>
              <a:rPr lang="fa-IR" sz="4000" dirty="0">
                <a:solidFill>
                  <a:srgbClr val="FFC000"/>
                </a:solidFill>
                <a:latin typeface="AngsanaUPC" pitchFamily="18" charset="-34"/>
                <a:ea typeface="+mn-ea"/>
                <a:cs typeface="B Titr" pitchFamily="2" charset="-78"/>
              </a:rPr>
              <a:t>وضعیت مالاریا در منطقه مدیترانه شرقی</a:t>
            </a:r>
            <a:endParaRPr lang="en-US" sz="4000" dirty="0">
              <a:solidFill>
                <a:srgbClr val="FFC000"/>
              </a:solidFill>
              <a:latin typeface="AngsanaUPC" pitchFamily="18" charset="-34"/>
              <a:ea typeface="+mn-ea"/>
              <a:cs typeface="B Titr" pitchFamily="2" charset="-78"/>
            </a:endParaRPr>
          </a:p>
        </p:txBody>
      </p:sp>
      <p:sp>
        <p:nvSpPr>
          <p:cNvPr id="5" name="Slide Number Placeholder 4"/>
          <p:cNvSpPr>
            <a:spLocks noGrp="1"/>
          </p:cNvSpPr>
          <p:nvPr>
            <p:ph type="sldNum" sz="quarter" idx="12"/>
          </p:nvPr>
        </p:nvSpPr>
        <p:spPr/>
        <p:txBody>
          <a:bodyPr/>
          <a:lstStyle/>
          <a:p>
            <a:pPr>
              <a:defRPr/>
            </a:pPr>
            <a:fld id="{4CDF5DC0-5F44-47F6-9052-7E30E7BBE1C1}" type="slidenum">
              <a:rPr lang="en-US">
                <a:solidFill>
                  <a:prstClr val="black">
                    <a:tint val="95000"/>
                  </a:prstClr>
                </a:solidFill>
                <a:latin typeface="Corbel"/>
              </a:rPr>
              <a:pPr>
                <a:defRPr/>
              </a:pPr>
              <a:t>11</a:t>
            </a:fld>
            <a:endParaRPr lang="en-US" dirty="0">
              <a:solidFill>
                <a:prstClr val="black">
                  <a:tint val="95000"/>
                </a:prstClr>
              </a:solidFill>
              <a:latin typeface="Corbel"/>
            </a:endParaRPr>
          </a:p>
        </p:txBody>
      </p:sp>
      <p:sp>
        <p:nvSpPr>
          <p:cNvPr id="11" name="Content Placeholder 2">
            <a:extLst>
              <a:ext uri="{FF2B5EF4-FFF2-40B4-BE49-F238E27FC236}">
                <a16:creationId xmlns:a16="http://schemas.microsoft.com/office/drawing/2014/main" id="{1DEDA8CE-044C-4A22-A422-D9C44C64176C}"/>
              </a:ext>
            </a:extLst>
          </p:cNvPr>
          <p:cNvSpPr txBox="1">
            <a:spLocks/>
          </p:cNvSpPr>
          <p:nvPr/>
        </p:nvSpPr>
        <p:spPr>
          <a:xfrm>
            <a:off x="170823" y="1361778"/>
            <a:ext cx="11411578" cy="5476126"/>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r" rtl="1">
              <a:lnSpc>
                <a:spcPct val="200000"/>
              </a:lnSpc>
              <a:spcBef>
                <a:spcPct val="0"/>
              </a:spcBef>
              <a:buClr>
                <a:srgbClr val="FF0000"/>
              </a:buClr>
              <a:buSzPct val="100000"/>
              <a:buNone/>
              <a:defRPr/>
            </a:pPr>
            <a:r>
              <a:rPr lang="fa-IR" sz="1800" b="1" dirty="0">
                <a:latin typeface="AngsanaUPC" pitchFamily="18" charset="-34"/>
                <a:cs typeface="B Titr" panose="00000700000000000000" pitchFamily="2" charset="-78"/>
              </a:rPr>
              <a:t>موارد مالاریا در منطقه مدیترانه شرقی (22 کشور) طی دوره 2019-2000،  26 درصد کاهش یافته است : </a:t>
            </a:r>
          </a:p>
          <a:p>
            <a:pPr marL="118872" indent="0" algn="r" rtl="1">
              <a:lnSpc>
                <a:spcPct val="200000"/>
              </a:lnSpc>
              <a:spcBef>
                <a:spcPct val="0"/>
              </a:spcBef>
              <a:buClr>
                <a:srgbClr val="FF0000"/>
              </a:buClr>
              <a:buSzPct val="100000"/>
              <a:buNone/>
              <a:defRPr/>
            </a:pPr>
            <a:r>
              <a:rPr lang="fa-IR" sz="1600" b="1" dirty="0">
                <a:latin typeface="AngsanaUPC" pitchFamily="18" charset="-34"/>
                <a:cs typeface="B Titr" panose="00000700000000000000" pitchFamily="2" charset="-78"/>
              </a:rPr>
              <a:t>از حدود 7 میلیون مورد در سال 2000 به حدود 5 میلیون مورد در سال 2019 </a:t>
            </a:r>
          </a:p>
          <a:p>
            <a:pPr algn="r" rtl="1">
              <a:lnSpc>
                <a:spcPct val="200000"/>
              </a:lnSpc>
              <a:spcBef>
                <a:spcPct val="0"/>
              </a:spcBef>
              <a:buClr>
                <a:srgbClr val="FF0000"/>
              </a:buClr>
              <a:buSzPct val="100000"/>
              <a:defRPr/>
            </a:pPr>
            <a:r>
              <a:rPr lang="fa-IR" sz="1400" b="1" dirty="0">
                <a:solidFill>
                  <a:srgbClr val="FF0000"/>
                </a:solidFill>
                <a:latin typeface="AngsanaUPC" pitchFamily="18" charset="-34"/>
                <a:cs typeface="B Titr" panose="00000700000000000000" pitchFamily="2" charset="-78"/>
              </a:rPr>
              <a:t>حدود یک چهارم موارد در سال 2019 به دلیل </a:t>
            </a:r>
            <a:r>
              <a:rPr lang="en-US" sz="1400" b="1" i="1" dirty="0">
                <a:solidFill>
                  <a:srgbClr val="FF0000"/>
                </a:solidFill>
                <a:latin typeface="Arial" panose="020B0604020202020204" pitchFamily="34" charset="0"/>
                <a:cs typeface="B Titr" panose="00000700000000000000" pitchFamily="2" charset="-78"/>
              </a:rPr>
              <a:t>P. Vivax</a:t>
            </a:r>
            <a:r>
              <a:rPr lang="fa-IR" sz="1400" b="1" dirty="0">
                <a:solidFill>
                  <a:srgbClr val="FF0000"/>
                </a:solidFill>
                <a:latin typeface="AngsanaUPC" pitchFamily="18" charset="-34"/>
                <a:cs typeface="B Titr" panose="00000700000000000000" pitchFamily="2" charset="-78"/>
              </a:rPr>
              <a:t> و</a:t>
            </a:r>
            <a:r>
              <a:rPr lang="en-US" sz="1400" b="1" dirty="0">
                <a:solidFill>
                  <a:srgbClr val="FF0000"/>
                </a:solidFill>
                <a:latin typeface="AngsanaUPC" pitchFamily="18" charset="-34"/>
                <a:cs typeface="B Titr" panose="00000700000000000000" pitchFamily="2" charset="-78"/>
              </a:rPr>
              <a:t> </a:t>
            </a:r>
            <a:r>
              <a:rPr lang="fa-IR" sz="1400" b="1" dirty="0">
                <a:solidFill>
                  <a:srgbClr val="FF0000"/>
                </a:solidFill>
                <a:latin typeface="AngsanaUPC" pitchFamily="18" charset="-34"/>
                <a:cs typeface="B Titr" panose="00000700000000000000" pitchFamily="2" charset="-78"/>
              </a:rPr>
              <a:t>عمدتا ازافغانستان و پاکستان گزارش شده است.</a:t>
            </a:r>
          </a:p>
          <a:p>
            <a:pPr algn="r" rtl="1">
              <a:lnSpc>
                <a:spcPct val="200000"/>
              </a:lnSpc>
              <a:spcBef>
                <a:spcPct val="0"/>
              </a:spcBef>
              <a:buClr>
                <a:srgbClr val="FF0000"/>
              </a:buClr>
              <a:buSzPct val="100000"/>
              <a:defRPr/>
            </a:pPr>
            <a:r>
              <a:rPr lang="fa-IR" sz="1400" b="1" dirty="0">
                <a:latin typeface="AngsanaUPC" pitchFamily="18" charset="-34"/>
                <a:cs typeface="B Titr" panose="00000700000000000000" pitchFamily="2" charset="-78"/>
              </a:rPr>
              <a:t>طی دوره 2000-2019، بروز مالاریا در منطقه مدیترانه شرقی از 20 به 10 کاهش یافته است.</a:t>
            </a:r>
          </a:p>
          <a:p>
            <a:pPr algn="r" rtl="1">
              <a:lnSpc>
                <a:spcPct val="200000"/>
              </a:lnSpc>
              <a:spcBef>
                <a:spcPct val="0"/>
              </a:spcBef>
              <a:buClr>
                <a:srgbClr val="FF0000"/>
              </a:buClr>
              <a:buSzPct val="100000"/>
              <a:defRPr/>
            </a:pPr>
            <a:r>
              <a:rPr kumimoji="0" lang="fa-IR" sz="1400" b="0" i="0" u="none" strike="noStrike" kern="1200" cap="none" spc="0" normalizeH="0" baseline="0" noProof="0" dirty="0">
                <a:ln>
                  <a:noFill/>
                </a:ln>
                <a:solidFill>
                  <a:schemeClr val="tx1"/>
                </a:solidFill>
                <a:effectLst/>
                <a:uLnTx/>
                <a:uFillTx/>
                <a:cs typeface="B Titr" panose="00000700000000000000" pitchFamily="2" charset="-78"/>
              </a:rPr>
              <a:t>سودان با ثبت حدود </a:t>
            </a:r>
            <a:r>
              <a:rPr lang="fa-IR" sz="1400" dirty="0">
                <a:cs typeface="B Titr" panose="00000700000000000000" pitchFamily="2" charset="-78"/>
              </a:rPr>
              <a:t>46</a:t>
            </a:r>
            <a:r>
              <a:rPr kumimoji="0" lang="fa-IR" sz="1400" b="0" i="0" u="none" strike="noStrike" kern="1200" cap="none" spc="0" normalizeH="0" baseline="0" noProof="0" dirty="0">
                <a:ln>
                  <a:noFill/>
                </a:ln>
                <a:solidFill>
                  <a:schemeClr val="tx1"/>
                </a:solidFill>
                <a:effectLst/>
                <a:uLnTx/>
                <a:uFillTx/>
                <a:cs typeface="B Titr" panose="00000700000000000000" pitchFamily="2" charset="-78"/>
              </a:rPr>
              <a:t> درصد موارد بیشترین تعداد ابتلا به مالاریا را به خود اختصاص داده است. پس از آن یمن، سومالی، پاکستان، افغانستان و جیبوتی قرار دارند.</a:t>
            </a:r>
          </a:p>
          <a:p>
            <a:pPr algn="r" rtl="1">
              <a:lnSpc>
                <a:spcPct val="200000"/>
              </a:lnSpc>
              <a:spcBef>
                <a:spcPct val="0"/>
              </a:spcBef>
              <a:buClr>
                <a:srgbClr val="FF0000"/>
              </a:buClr>
              <a:buSzPct val="100000"/>
              <a:defRPr/>
            </a:pPr>
            <a:r>
              <a:rPr kumimoji="0" lang="fa-IR" sz="1400" b="0" i="0" u="none" strike="noStrike" kern="1200" cap="none" spc="0" normalizeH="0" baseline="0" noProof="0" dirty="0">
                <a:ln>
                  <a:noFill/>
                </a:ln>
                <a:solidFill>
                  <a:schemeClr val="tx1"/>
                </a:solidFill>
                <a:effectLst/>
                <a:uLnTx/>
                <a:uFillTx/>
                <a:cs typeface="B Titr" panose="00000700000000000000" pitchFamily="2" charset="-78"/>
              </a:rPr>
              <a:t>عربستان سعودی تنها 38 مورد مالاریا  بومی در سال 2019 گزارش کرده است. </a:t>
            </a:r>
          </a:p>
          <a:p>
            <a:pPr algn="r" rtl="1">
              <a:lnSpc>
                <a:spcPct val="200000"/>
              </a:lnSpc>
              <a:spcBef>
                <a:spcPct val="0"/>
              </a:spcBef>
              <a:buClr>
                <a:srgbClr val="FF0000"/>
              </a:buClr>
              <a:buSzPct val="100000"/>
              <a:defRPr/>
            </a:pPr>
            <a:r>
              <a:rPr kumimoji="0" lang="fa-IR" sz="1400" b="0" i="0" u="none" strike="noStrike" kern="1200" cap="none" spc="0" normalizeH="0" baseline="0" noProof="0" dirty="0">
                <a:ln>
                  <a:noFill/>
                </a:ln>
                <a:solidFill>
                  <a:schemeClr val="accent4">
                    <a:lumMod val="75000"/>
                  </a:schemeClr>
                </a:solidFill>
                <a:effectLst/>
                <a:uLnTx/>
                <a:uFillTx/>
                <a:cs typeface="B Titr" panose="00000700000000000000" pitchFamily="2" charset="-78"/>
              </a:rPr>
              <a:t>جمهوری اسلامی ایران هیچ مورد مالاریا بومی در سال های 2018 - 2019 </a:t>
            </a:r>
            <a:r>
              <a:rPr lang="fa-IR" sz="1400" dirty="0">
                <a:solidFill>
                  <a:schemeClr val="accent4">
                    <a:lumMod val="75000"/>
                  </a:schemeClr>
                </a:solidFill>
                <a:cs typeface="B Titr" panose="00000700000000000000" pitchFamily="2" charset="-78"/>
              </a:rPr>
              <a:t>و 2020 </a:t>
            </a:r>
            <a:r>
              <a:rPr kumimoji="0" lang="fa-IR" sz="1400" b="0" i="0" u="none" strike="noStrike" kern="1200" cap="none" spc="0" normalizeH="0" baseline="0" noProof="0" dirty="0">
                <a:ln>
                  <a:noFill/>
                </a:ln>
                <a:solidFill>
                  <a:schemeClr val="accent4">
                    <a:lumMod val="75000"/>
                  </a:schemeClr>
                </a:solidFill>
                <a:effectLst/>
                <a:uLnTx/>
                <a:uFillTx/>
                <a:cs typeface="B Titr" panose="00000700000000000000" pitchFamily="2" charset="-78"/>
              </a:rPr>
              <a:t>نداشته است. </a:t>
            </a:r>
          </a:p>
          <a:p>
            <a:pPr algn="r" rtl="1">
              <a:lnSpc>
                <a:spcPct val="200000"/>
              </a:lnSpc>
              <a:spcBef>
                <a:spcPct val="0"/>
              </a:spcBef>
              <a:buClr>
                <a:srgbClr val="FF0000"/>
              </a:buClr>
              <a:buSzPct val="100000"/>
              <a:defRPr/>
            </a:pPr>
            <a:r>
              <a:rPr kumimoji="0" lang="fa-IR" sz="1400" b="0" i="0" u="none" strike="noStrike" kern="1200" cap="none" spc="0" normalizeH="0" baseline="0" noProof="0" dirty="0">
                <a:ln>
                  <a:noFill/>
                </a:ln>
                <a:solidFill>
                  <a:schemeClr val="tx1"/>
                </a:solidFill>
                <a:effectLst/>
                <a:uLnTx/>
                <a:uFillTx/>
                <a:cs typeface="B Titr" panose="00000700000000000000" pitchFamily="2" charset="-78"/>
              </a:rPr>
              <a:t>عراق، عمان و سوریه آخرین مورد مالاریا بومی را به ترتیب در سال های 2009، 2011 و 2004 گزارش کرده اند.</a:t>
            </a:r>
            <a:endParaRPr kumimoji="0" lang="fa-IR" sz="1100" b="0" i="0" u="none" strike="noStrike" kern="1200" cap="none" spc="0" normalizeH="0" baseline="0" noProof="0" dirty="0">
              <a:ln>
                <a:noFill/>
              </a:ln>
              <a:solidFill>
                <a:schemeClr val="tx1"/>
              </a:solidFill>
              <a:effectLst/>
              <a:uLnTx/>
              <a:uFillTx/>
              <a:cs typeface="B Titr" panose="00000700000000000000" pitchFamily="2" charset="-78"/>
            </a:endParaRPr>
          </a:p>
          <a:p>
            <a:pPr algn="r" rtl="1">
              <a:lnSpc>
                <a:spcPct val="200000"/>
              </a:lnSpc>
              <a:spcBef>
                <a:spcPct val="0"/>
              </a:spcBef>
              <a:buClr>
                <a:srgbClr val="FF0000"/>
              </a:buClr>
              <a:buSzPct val="100000"/>
              <a:defRPr/>
            </a:pPr>
            <a:endParaRPr lang="fa-IR" sz="900" b="1" dirty="0">
              <a:latin typeface="AngsanaUPC" pitchFamily="18" charset="-34"/>
              <a:cs typeface="B Titr" panose="00000700000000000000" pitchFamily="2" charset="-78"/>
            </a:endParaRPr>
          </a:p>
          <a:p>
            <a:pPr marL="118872" indent="0" algn="r" rtl="1">
              <a:lnSpc>
                <a:spcPct val="200000"/>
              </a:lnSpc>
              <a:spcBef>
                <a:spcPct val="0"/>
              </a:spcBef>
              <a:buClr>
                <a:srgbClr val="FF0000"/>
              </a:buClr>
              <a:buSzPct val="100000"/>
              <a:buNone/>
              <a:defRPr/>
            </a:pPr>
            <a:r>
              <a:rPr lang="fa-IR" sz="1800" b="1" dirty="0">
                <a:latin typeface="AngsanaUPC" pitchFamily="18" charset="-34"/>
                <a:cs typeface="B Titr" panose="00000700000000000000" pitchFamily="2" charset="-78"/>
              </a:rPr>
              <a:t>در منطقه مدیترانه شرقی</a:t>
            </a:r>
            <a:r>
              <a:rPr lang="en-US" sz="1800" b="1" dirty="0">
                <a:latin typeface="AngsanaUPC" pitchFamily="18" charset="-34"/>
                <a:cs typeface="B Titr" panose="00000700000000000000" pitchFamily="2" charset="-78"/>
              </a:rPr>
              <a:t>، </a:t>
            </a:r>
            <a:r>
              <a:rPr lang="fa-IR" sz="1800" b="1" dirty="0">
                <a:latin typeface="AngsanaUPC" pitchFamily="18" charset="-34"/>
                <a:cs typeface="B Titr" panose="00000700000000000000" pitchFamily="2" charset="-78"/>
              </a:rPr>
              <a:t>مرگ و میر ناشی از مالاریا تا 16 درصد کاهش یافته است : </a:t>
            </a:r>
          </a:p>
          <a:p>
            <a:pPr algn="r" rtl="1">
              <a:lnSpc>
                <a:spcPct val="200000"/>
              </a:lnSpc>
              <a:spcBef>
                <a:spcPct val="0"/>
              </a:spcBef>
              <a:buClr>
                <a:srgbClr val="FF0000"/>
              </a:buClr>
              <a:buSzPct val="100000"/>
              <a:defRPr/>
            </a:pPr>
            <a:r>
              <a:rPr lang="fa-IR" sz="1400" b="1" dirty="0">
                <a:latin typeface="AngsanaUPC" pitchFamily="18" charset="-34"/>
                <a:cs typeface="B Titr" panose="00000700000000000000" pitchFamily="2" charset="-78"/>
              </a:rPr>
              <a:t>از حدود 12000 مورد مرگ در سال 2000 به 10100 مرگ در سال 2019، </a:t>
            </a:r>
          </a:p>
          <a:p>
            <a:pPr algn="r" rtl="1">
              <a:lnSpc>
                <a:spcPct val="200000"/>
              </a:lnSpc>
              <a:spcBef>
                <a:spcPct val="0"/>
              </a:spcBef>
              <a:buClr>
                <a:srgbClr val="FF0000"/>
              </a:buClr>
              <a:buSzPct val="100000"/>
              <a:defRPr/>
            </a:pPr>
            <a:r>
              <a:rPr lang="fa-IR" sz="1400" b="1" dirty="0">
                <a:latin typeface="AngsanaUPC" pitchFamily="18" charset="-34"/>
                <a:cs typeface="B Titr" panose="00000700000000000000" pitchFamily="2" charset="-78"/>
              </a:rPr>
              <a:t>میزان مرگ و میر مالاریا 50 درصد کاهش یافته است، از چهار به دو مرگ در هر 100000 نفر جمعیت در معرض خطر.</a:t>
            </a:r>
          </a:p>
        </p:txBody>
      </p:sp>
    </p:spTree>
    <p:extLst>
      <p:ext uri="{BB962C8B-B14F-4D97-AF65-F5344CB8AC3E}">
        <p14:creationId xmlns:p14="http://schemas.microsoft.com/office/powerpoint/2010/main" val="39451853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77826"/>
            <a:ext cx="8229600" cy="536575"/>
          </a:xfrm>
        </p:spPr>
        <p:txBody>
          <a:bodyPr>
            <a:noAutofit/>
          </a:bodyPr>
          <a:lstStyle/>
          <a:p>
            <a:pPr algn="ctr" rtl="1">
              <a:defRPr/>
            </a:pPr>
            <a:r>
              <a:rPr lang="fa-IR" sz="4400" dirty="0">
                <a:solidFill>
                  <a:srgbClr val="FFC000"/>
                </a:solidFill>
                <a:latin typeface="AngsanaUPC" pitchFamily="18" charset="-34"/>
                <a:ea typeface="+mn-ea"/>
                <a:cs typeface="B Titr" pitchFamily="2" charset="-78"/>
              </a:rPr>
              <a:t>وضعیت مالاریا در ایران</a:t>
            </a:r>
            <a:endParaRPr lang="en-US" sz="4400" dirty="0">
              <a:solidFill>
                <a:srgbClr val="FFC000"/>
              </a:solidFill>
              <a:latin typeface="AngsanaUPC" pitchFamily="18" charset="-34"/>
              <a:ea typeface="+mn-ea"/>
              <a:cs typeface="B Titr" pitchFamily="2"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F5DC0-5F44-47F6-9052-7E30E7BBE1C1}" type="slidenum">
              <a:rPr kumimoji="0" lang="en-US" sz="1200" b="0" i="0" u="none" strike="noStrike" kern="1200" cap="none" spc="0" normalizeH="0" baseline="0" noProof="0">
                <a:ln>
                  <a:noFill/>
                </a:ln>
                <a:solidFill>
                  <a:prstClr val="black">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95000"/>
                </a:prstClr>
              </a:solidFill>
              <a:effectLst/>
              <a:uLnTx/>
              <a:uFillTx/>
              <a:latin typeface="Corbel"/>
              <a:ea typeface="+mn-ea"/>
              <a:cs typeface="+mn-cs"/>
            </a:endParaRPr>
          </a:p>
        </p:txBody>
      </p:sp>
      <p:pic>
        <p:nvPicPr>
          <p:cNvPr id="34820" name="Content Placeholder 7" descr="scan0058.jpg"/>
          <p:cNvPicPr>
            <a:picLocks noChangeAspect="1"/>
          </p:cNvPicPr>
          <p:nvPr/>
        </p:nvPicPr>
        <p:blipFill>
          <a:blip r:embed="rId3" cstate="print"/>
          <a:srcRect/>
          <a:stretch>
            <a:fillRect/>
          </a:stretch>
        </p:blipFill>
        <p:spPr bwMode="auto">
          <a:xfrm>
            <a:off x="108141" y="1808703"/>
            <a:ext cx="3071676" cy="2814248"/>
          </a:xfrm>
          <a:prstGeom prst="rect">
            <a:avLst/>
          </a:prstGeom>
          <a:noFill/>
          <a:ln w="9525">
            <a:noFill/>
            <a:miter lim="800000"/>
            <a:headEnd/>
            <a:tailEnd/>
          </a:ln>
        </p:spPr>
      </p:pic>
      <p:sp>
        <p:nvSpPr>
          <p:cNvPr id="11" name="Content Placeholder 2"/>
          <p:cNvSpPr txBox="1">
            <a:spLocks/>
          </p:cNvSpPr>
          <p:nvPr/>
        </p:nvSpPr>
        <p:spPr>
          <a:xfrm>
            <a:off x="4648201" y="1599772"/>
            <a:ext cx="6987790" cy="1676400"/>
          </a:xfrm>
          <a:prstGeom prst="rect">
            <a:avLst/>
          </a:prstGeom>
        </p:spPr>
        <p:txBody>
          <a:bodyPr>
            <a:noAutofit/>
          </a:bodyPr>
          <a:lstStyle/>
          <a:p>
            <a:pPr marL="349250" marR="0" lvl="0" indent="-349250" algn="r" defTabSz="914400" rtl="1" eaLnBrk="0" fontAlgn="auto" latinLnBrk="0" hangingPunct="0">
              <a:lnSpc>
                <a:spcPct val="100000"/>
              </a:lnSpc>
              <a:spcBef>
                <a:spcPts val="0"/>
              </a:spcBef>
              <a:spcAft>
                <a:spcPts val="0"/>
              </a:spcAft>
              <a:buClr>
                <a:srgbClr val="FF0000"/>
              </a:buClr>
              <a:buSzTx/>
              <a:buFont typeface="Wingdings" pitchFamily="2" charset="2"/>
              <a:buChar char="§"/>
              <a:tabLst/>
              <a:defRPr/>
            </a:pPr>
            <a:r>
              <a:rPr kumimoji="0" lang="fa-IR" sz="2400" b="0" i="0" u="none" strike="noStrike" kern="1200" cap="none" spc="0" normalizeH="0" baseline="0" noProof="0" dirty="0">
                <a:ln>
                  <a:noFill/>
                </a:ln>
                <a:solidFill>
                  <a:prstClr val="black"/>
                </a:solidFill>
                <a:effectLst/>
                <a:uLnTx/>
                <a:uFillTx/>
                <a:latin typeface="AngsanaUPC" pitchFamily="18" charset="-34"/>
                <a:ea typeface="+mn-ea"/>
                <a:cs typeface="B Titr" panose="00000700000000000000" pitchFamily="2" charset="-78"/>
              </a:rPr>
              <a:t>سال 1324:</a:t>
            </a:r>
          </a:p>
          <a:p>
            <a:pPr marL="806450" marR="0" lvl="1" indent="-349250" algn="r" defTabSz="914400" rtl="1" eaLnBrk="0" fontAlgn="auto" latinLnBrk="0" hangingPunct="0">
              <a:lnSpc>
                <a:spcPct val="150000"/>
              </a:lnSpc>
              <a:spcBef>
                <a:spcPts val="0"/>
              </a:spcBef>
              <a:spcAft>
                <a:spcPts val="0"/>
              </a:spcAft>
              <a:buClr>
                <a:srgbClr val="0033CC"/>
              </a:buClr>
              <a:buSzTx/>
              <a:buFont typeface="Wingdings" pitchFamily="2" charset="2"/>
              <a:buChar char="§"/>
              <a:tabLst/>
              <a:defRPr/>
            </a:pPr>
            <a:r>
              <a:rPr kumimoji="0" lang="fa-IR" sz="1800" b="1" i="0" u="none" strike="noStrike" kern="1200" cap="none" spc="0" normalizeH="0" baseline="0" noProof="0" dirty="0">
                <a:ln>
                  <a:noFill/>
                </a:ln>
                <a:solidFill>
                  <a:prstClr val="black"/>
                </a:solidFill>
                <a:effectLst/>
                <a:uLnTx/>
                <a:uFillTx/>
                <a:latin typeface="AngsanaUPC" pitchFamily="18" charset="-34"/>
                <a:ea typeface="+mn-ea"/>
                <a:cs typeface="B Titr" panose="00000700000000000000" pitchFamily="2" charset="-78"/>
              </a:rPr>
              <a:t>در جمعیت 13 میلیونی ایران حدود  4-5 میلیون نفر مبتلا و 200 هزار مرگ</a:t>
            </a:r>
          </a:p>
          <a:p>
            <a:pPr marL="806450" marR="0" lvl="1" indent="-349250" algn="r" defTabSz="914400" rtl="1" eaLnBrk="0" fontAlgn="auto" latinLnBrk="0" hangingPunct="0">
              <a:lnSpc>
                <a:spcPct val="150000"/>
              </a:lnSpc>
              <a:spcBef>
                <a:spcPts val="0"/>
              </a:spcBef>
              <a:spcAft>
                <a:spcPts val="0"/>
              </a:spcAft>
              <a:buClr>
                <a:srgbClr val="0033CC"/>
              </a:buClr>
              <a:buSzTx/>
              <a:buFont typeface="Wingdings" pitchFamily="2" charset="2"/>
              <a:buChar char="§"/>
              <a:tabLst/>
              <a:defRPr/>
            </a:pPr>
            <a:r>
              <a:rPr kumimoji="0" lang="fa-IR" sz="1800" b="1" i="0" u="none" strike="noStrike" kern="1200" cap="none" spc="0" normalizeH="0" baseline="0" noProof="0" dirty="0">
                <a:ln>
                  <a:noFill/>
                </a:ln>
                <a:solidFill>
                  <a:prstClr val="black"/>
                </a:solidFill>
                <a:effectLst/>
                <a:uLnTx/>
                <a:uFillTx/>
                <a:latin typeface="AngsanaUPC" pitchFamily="18" charset="-34"/>
                <a:ea typeface="+mn-ea"/>
                <a:cs typeface="B Titr" panose="00000700000000000000" pitchFamily="2" charset="-78"/>
              </a:rPr>
              <a:t>انتقال بیماری در اکثر مناطق کشور</a:t>
            </a:r>
          </a:p>
        </p:txBody>
      </p:sp>
      <p:pic>
        <p:nvPicPr>
          <p:cNvPr id="12" name="Picture 4" descr="Picture2.jpg"/>
          <p:cNvPicPr>
            <a:picLocks noChangeAspect="1"/>
          </p:cNvPicPr>
          <p:nvPr/>
        </p:nvPicPr>
        <p:blipFill>
          <a:blip r:embed="rId4" cstate="print"/>
          <a:srcRect/>
          <a:stretch>
            <a:fillRect/>
          </a:stretch>
        </p:blipFill>
        <p:spPr bwMode="auto">
          <a:xfrm>
            <a:off x="3273782" y="2462614"/>
            <a:ext cx="2911284" cy="2127769"/>
          </a:xfrm>
          <a:prstGeom prst="rect">
            <a:avLst/>
          </a:prstGeom>
          <a:noFill/>
          <a:ln w="9525">
            <a:noFill/>
            <a:miter lim="800000"/>
            <a:headEnd/>
            <a:tailEnd/>
          </a:ln>
        </p:spPr>
      </p:pic>
      <p:sp>
        <p:nvSpPr>
          <p:cNvPr id="13" name="Content Placeholder 2"/>
          <p:cNvSpPr txBox="1">
            <a:spLocks/>
          </p:cNvSpPr>
          <p:nvPr/>
        </p:nvSpPr>
        <p:spPr>
          <a:xfrm>
            <a:off x="3789849" y="4272197"/>
            <a:ext cx="8130477" cy="2419162"/>
          </a:xfrm>
          <a:prstGeom prst="rect">
            <a:avLst/>
          </a:prstGeom>
        </p:spPr>
        <p:txBody>
          <a:bodyPr>
            <a:noAutofit/>
          </a:bodyPr>
          <a:lstStyle/>
          <a:p>
            <a:pPr marL="349250" marR="0" lvl="0" indent="-349250" algn="r" defTabSz="914400" rtl="1" eaLnBrk="0" fontAlgn="auto" latinLnBrk="0" hangingPunct="0">
              <a:lnSpc>
                <a:spcPct val="100000"/>
              </a:lnSpc>
              <a:spcBef>
                <a:spcPts val="0"/>
              </a:spcBef>
              <a:spcAft>
                <a:spcPts val="0"/>
              </a:spcAft>
              <a:buClr>
                <a:srgbClr val="FF0000"/>
              </a:buClr>
              <a:buSzTx/>
              <a:buFont typeface="Wingdings" pitchFamily="2" charset="2"/>
              <a:buChar char="§"/>
              <a:tabLst/>
              <a:defRPr/>
            </a:pPr>
            <a:r>
              <a:rPr kumimoji="0" lang="fa-IR" sz="2400" b="0" i="0" u="none" strike="noStrike" kern="1200" cap="none" spc="0" normalizeH="0" baseline="0" noProof="0" dirty="0">
                <a:ln>
                  <a:noFill/>
                </a:ln>
                <a:solidFill>
                  <a:prstClr val="black"/>
                </a:solidFill>
                <a:effectLst/>
                <a:uLnTx/>
                <a:uFillTx/>
                <a:latin typeface="AngsanaUPC" pitchFamily="18" charset="-34"/>
                <a:ea typeface="+mn-ea"/>
                <a:cs typeface="B Titr" panose="00000700000000000000" pitchFamily="2" charset="-78"/>
              </a:rPr>
              <a:t>سال 1400: </a:t>
            </a:r>
          </a:p>
          <a:p>
            <a:pPr marL="806450" marR="0" lvl="1" indent="-349250" algn="r" defTabSz="914400" rtl="1" eaLnBrk="0" fontAlgn="auto" latinLnBrk="0" hangingPunct="0">
              <a:lnSpc>
                <a:spcPct val="150000"/>
              </a:lnSpc>
              <a:spcBef>
                <a:spcPts val="0"/>
              </a:spcBef>
              <a:spcAft>
                <a:spcPts val="0"/>
              </a:spcAft>
              <a:buClr>
                <a:srgbClr val="0033CC"/>
              </a:buClr>
              <a:buSzTx/>
              <a:buFont typeface="Wingdings" pitchFamily="2" charset="2"/>
              <a:buChar char="§"/>
              <a:tabLst/>
              <a:defRPr/>
            </a:pPr>
            <a:r>
              <a:rPr kumimoji="0" lang="fa-IR" sz="1800" b="1" i="0" u="none" strike="noStrike" kern="1200" cap="none" spc="0" normalizeH="0" baseline="0" noProof="0" dirty="0">
                <a:ln>
                  <a:noFill/>
                </a:ln>
                <a:solidFill>
                  <a:prstClr val="black"/>
                </a:solidFill>
                <a:effectLst/>
                <a:uLnTx/>
                <a:uFillTx/>
                <a:latin typeface="AngsanaUPC" pitchFamily="18" charset="-34"/>
                <a:ea typeface="+mn-ea"/>
                <a:cs typeface="B Titr" panose="00000700000000000000" pitchFamily="2" charset="-78"/>
              </a:rPr>
              <a:t>1008 مورد وارده </a:t>
            </a:r>
          </a:p>
          <a:p>
            <a:pPr marL="806450" marR="0" lvl="1" indent="-349250" algn="r" defTabSz="914400" rtl="1" eaLnBrk="0" fontAlgn="auto" latinLnBrk="0" hangingPunct="0">
              <a:lnSpc>
                <a:spcPct val="150000"/>
              </a:lnSpc>
              <a:spcBef>
                <a:spcPts val="0"/>
              </a:spcBef>
              <a:spcAft>
                <a:spcPts val="0"/>
              </a:spcAft>
              <a:buClr>
                <a:srgbClr val="0033CC"/>
              </a:buClr>
              <a:buSzTx/>
              <a:buFont typeface="Wingdings" pitchFamily="2" charset="2"/>
              <a:buChar char="§"/>
              <a:tabLst/>
              <a:defRPr/>
            </a:pPr>
            <a:r>
              <a:rPr kumimoji="0" lang="fa-IR" sz="1800" b="1" i="0" u="none" strike="noStrike" kern="1200" cap="none" spc="0" normalizeH="0" baseline="0" noProof="0" dirty="0">
                <a:ln>
                  <a:noFill/>
                </a:ln>
                <a:solidFill>
                  <a:prstClr val="black"/>
                </a:solidFill>
                <a:effectLst/>
                <a:uLnTx/>
                <a:uFillTx/>
                <a:latin typeface="AngsanaUPC" pitchFamily="18" charset="-34"/>
                <a:ea typeface="+mn-ea"/>
                <a:cs typeface="B Titr" panose="00000700000000000000" pitchFamily="2" charset="-78"/>
              </a:rPr>
              <a:t>90% موارد مالاریای ویواکس و 10% فالسیپاروم یا میکس (فالسیپاروم+ ویواکس)</a:t>
            </a:r>
          </a:p>
          <a:p>
            <a:pPr marL="806450" marR="0" lvl="1" indent="-349250" algn="r" defTabSz="914400" rtl="1" eaLnBrk="0" fontAlgn="auto" latinLnBrk="0" hangingPunct="0">
              <a:lnSpc>
                <a:spcPct val="150000"/>
              </a:lnSpc>
              <a:spcBef>
                <a:spcPts val="0"/>
              </a:spcBef>
              <a:spcAft>
                <a:spcPts val="0"/>
              </a:spcAft>
              <a:buClr>
                <a:srgbClr val="0033CC"/>
              </a:buClr>
              <a:buSzTx/>
              <a:buFont typeface="Wingdings" pitchFamily="2" charset="2"/>
              <a:buChar char="§"/>
              <a:tabLst/>
              <a:defRPr/>
            </a:pPr>
            <a:endParaRPr kumimoji="0" lang="fa-IR" sz="1800" b="1" i="0" u="none" strike="noStrike" kern="1200" cap="none" spc="0" normalizeH="0" baseline="0" noProof="0" dirty="0">
              <a:ln>
                <a:noFill/>
              </a:ln>
              <a:solidFill>
                <a:prstClr val="black"/>
              </a:solidFill>
              <a:effectLst/>
              <a:uLnTx/>
              <a:uFillTx/>
              <a:latin typeface="AngsanaUPC" pitchFamily="18" charset="-34"/>
              <a:ea typeface="+mn-ea"/>
              <a:cs typeface="B Titr" panose="00000700000000000000" pitchFamily="2" charset="-78"/>
            </a:endParaRPr>
          </a:p>
          <a:p>
            <a:pPr marL="806450" marR="0" lvl="1" indent="-349250" algn="r" defTabSz="914400" rtl="1" eaLnBrk="0" fontAlgn="auto" latinLnBrk="0" hangingPunct="0">
              <a:lnSpc>
                <a:spcPct val="150000"/>
              </a:lnSpc>
              <a:spcBef>
                <a:spcPts val="0"/>
              </a:spcBef>
              <a:spcAft>
                <a:spcPts val="0"/>
              </a:spcAft>
              <a:buClr>
                <a:srgbClr val="0033CC"/>
              </a:buClr>
              <a:buSzTx/>
              <a:buFont typeface="Wingdings" pitchFamily="2" charset="2"/>
              <a:buChar char="§"/>
              <a:tabLst/>
              <a:defRPr/>
            </a:pPr>
            <a:r>
              <a:rPr kumimoji="0" lang="fa-IR" sz="1800" b="1" i="0" u="none" strike="noStrike" kern="1200" cap="none" spc="0" normalizeH="0" baseline="0" noProof="0" dirty="0">
                <a:ln>
                  <a:noFill/>
                </a:ln>
                <a:solidFill>
                  <a:prstClr val="black"/>
                </a:solidFill>
                <a:effectLst/>
                <a:uLnTx/>
                <a:uFillTx/>
                <a:latin typeface="AngsanaUPC" pitchFamily="18" charset="-34"/>
                <a:ea typeface="+mn-ea"/>
                <a:cs typeface="B Titr" panose="00000700000000000000" pitchFamily="2" charset="-78"/>
              </a:rPr>
              <a:t>از سال 2018 مورد انتقال محلی گزارش نشده </a:t>
            </a:r>
          </a:p>
          <a:p>
            <a:pPr marL="806450" marR="0" lvl="1" indent="-349250" algn="r" defTabSz="914400" rtl="1" eaLnBrk="0" fontAlgn="auto" latinLnBrk="0" hangingPunct="0">
              <a:lnSpc>
                <a:spcPct val="150000"/>
              </a:lnSpc>
              <a:spcBef>
                <a:spcPts val="0"/>
              </a:spcBef>
              <a:spcAft>
                <a:spcPts val="0"/>
              </a:spcAft>
              <a:buClr>
                <a:srgbClr val="0033CC"/>
              </a:buClr>
              <a:buSzTx/>
              <a:buFont typeface="Wingdings" pitchFamily="2" charset="2"/>
              <a:buChar char="§"/>
              <a:tabLst/>
              <a:defRPr/>
            </a:pPr>
            <a:r>
              <a:rPr lang="fa-IR" altLang="en-US" b="1" dirty="0">
                <a:solidFill>
                  <a:prstClr val="black"/>
                </a:solidFill>
                <a:latin typeface="AngsanaUPC" pitchFamily="18" charset="-34"/>
                <a:cs typeface="B Titr" panose="00000700000000000000" pitchFamily="2" charset="-78"/>
              </a:rPr>
              <a:t>مورد مرگ مالاریا سال 1398</a:t>
            </a:r>
            <a:endParaRPr kumimoji="0" lang="fa-IR" sz="1800" b="1" i="0" u="none" strike="noStrike" kern="1200" cap="none" spc="0" normalizeH="0" baseline="0" noProof="0" dirty="0">
              <a:ln>
                <a:noFill/>
              </a:ln>
              <a:solidFill>
                <a:prstClr val="black"/>
              </a:solidFill>
              <a:effectLst/>
              <a:uLnTx/>
              <a:uFillTx/>
              <a:latin typeface="AngsanaUPC" pitchFamily="18" charset="-34"/>
              <a:ea typeface="+mn-ea"/>
              <a:cs typeface="B Titr" panose="00000700000000000000" pitchFamily="2" charset="-78"/>
            </a:endParaRPr>
          </a:p>
        </p:txBody>
      </p:sp>
      <p:pic>
        <p:nvPicPr>
          <p:cNvPr id="4" name="Picture 3">
            <a:extLst>
              <a:ext uri="{FF2B5EF4-FFF2-40B4-BE49-F238E27FC236}">
                <a16:creationId xmlns:a16="http://schemas.microsoft.com/office/drawing/2014/main" id="{87FBE9E3-6AE2-4B8B-88EC-60B33AFABA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1573" y="4803113"/>
            <a:ext cx="2678886" cy="2054888"/>
          </a:xfrm>
          <a:prstGeom prst="rect">
            <a:avLst/>
          </a:prstGeom>
        </p:spPr>
      </p:pic>
    </p:spTree>
    <p:extLst>
      <p:ext uri="{BB962C8B-B14F-4D97-AF65-F5344CB8AC3E}">
        <p14:creationId xmlns:p14="http://schemas.microsoft.com/office/powerpoint/2010/main" val="2196719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a:solidFill>
                  <a:srgbClr val="FFC000"/>
                </a:solidFill>
                <a:cs typeface="B Titr" panose="00000700000000000000" pitchFamily="2" charset="-78"/>
              </a:rPr>
              <a:t>موارد مالاریا بر اساس طبقه بندی اپیدمیولوژیک</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700915065"/>
              </p:ext>
            </p:extLst>
          </p:nvPr>
        </p:nvGraphicFramePr>
        <p:xfrm>
          <a:off x="1139483" y="1508760"/>
          <a:ext cx="9604717" cy="48498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61931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7" y="87213"/>
            <a:ext cx="10515600" cy="746505"/>
          </a:xfrm>
          <a:solidFill>
            <a:srgbClr val="C00000"/>
          </a:solidFill>
        </p:spPr>
        <p:txBody>
          <a:bodyPr>
            <a:normAutofit/>
          </a:bodyPr>
          <a:lstStyle/>
          <a:p>
            <a:r>
              <a:rPr lang="en-GB" sz="3600" dirty="0" smtClean="0">
                <a:solidFill>
                  <a:schemeClr val="bg1"/>
                </a:solidFill>
              </a:rPr>
              <a:t>Malaria Death in Iran</a:t>
            </a:r>
            <a:endParaRPr lang="en-US" sz="3600"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1163794682"/>
              </p:ext>
            </p:extLst>
          </p:nvPr>
        </p:nvGraphicFramePr>
        <p:xfrm>
          <a:off x="1139483" y="1012873"/>
          <a:ext cx="9678572" cy="53457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3846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defRPr/>
            </a:pPr>
            <a:r>
              <a:rPr lang="fa-IR" sz="3600" dirty="0">
                <a:solidFill>
                  <a:srgbClr val="FFC000"/>
                </a:solidFill>
                <a:latin typeface="AngsanaUPC" pitchFamily="18" charset="-34"/>
                <a:ea typeface="+mn-ea"/>
                <a:cs typeface="B Titr" pitchFamily="2" charset="-78"/>
              </a:rPr>
              <a:t>روند موارد مالاریا در ایران  </a:t>
            </a:r>
            <a:r>
              <a:rPr lang="fa-IR" sz="3600" dirty="0" smtClean="0">
                <a:solidFill>
                  <a:srgbClr val="FFC000"/>
                </a:solidFill>
                <a:latin typeface="AngsanaUPC" pitchFamily="18" charset="-34"/>
                <a:ea typeface="+mn-ea"/>
                <a:cs typeface="B Titr" pitchFamily="2" charset="-78"/>
              </a:rPr>
              <a:t>140</a:t>
            </a:r>
            <a:r>
              <a:rPr lang="fa-IR" sz="3600" dirty="0">
                <a:solidFill>
                  <a:srgbClr val="FFC000"/>
                </a:solidFill>
                <a:latin typeface="AngsanaUPC" pitchFamily="18" charset="-34"/>
                <a:ea typeface="+mn-ea"/>
                <a:cs typeface="B Titr" pitchFamily="2" charset="-78"/>
              </a:rPr>
              <a:t>1</a:t>
            </a:r>
            <a:r>
              <a:rPr lang="fa-IR" sz="3600" dirty="0" smtClean="0">
                <a:solidFill>
                  <a:srgbClr val="FFC000"/>
                </a:solidFill>
                <a:latin typeface="AngsanaUPC" pitchFamily="18" charset="-34"/>
                <a:ea typeface="+mn-ea"/>
                <a:cs typeface="B Titr" pitchFamily="2" charset="-78"/>
              </a:rPr>
              <a:t>-1371</a:t>
            </a:r>
            <a:endParaRPr lang="en-US" sz="4000" dirty="0">
              <a:solidFill>
                <a:schemeClr val="bg1">
                  <a:lumMod val="65000"/>
                </a:schemeClr>
              </a:solidFill>
              <a:latin typeface="AngsanaUPC" pitchFamily="18" charset="-34"/>
              <a:ea typeface="+mn-ea"/>
              <a:cs typeface="B Titr" pitchFamily="2" charset="-78"/>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DF5DC0-5F44-47F6-9052-7E30E7BBE1C1}" type="slidenum">
              <a:rPr kumimoji="0" lang="en-US" sz="1200" b="0" i="0" u="none" strike="noStrike" kern="1200" cap="none" spc="0" normalizeH="0" baseline="0" noProof="0">
                <a:ln>
                  <a:noFill/>
                </a:ln>
                <a:solidFill>
                  <a:prstClr val="black">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95000"/>
                </a:prstClr>
              </a:solidFill>
              <a:effectLst/>
              <a:uLnTx/>
              <a:uFillTx/>
              <a:latin typeface="Corbel"/>
              <a:ea typeface="+mn-ea"/>
              <a:cs typeface="+mn-cs"/>
            </a:endParaRPr>
          </a:p>
        </p:txBody>
      </p:sp>
      <p:pic>
        <p:nvPicPr>
          <p:cNvPr id="4" name="Picture 3"/>
          <p:cNvPicPr>
            <a:picLocks noChangeAspect="1"/>
          </p:cNvPicPr>
          <p:nvPr/>
        </p:nvPicPr>
        <p:blipFill>
          <a:blip r:embed="rId3"/>
          <a:stretch>
            <a:fillRect/>
          </a:stretch>
        </p:blipFill>
        <p:spPr>
          <a:xfrm>
            <a:off x="763573" y="1408176"/>
            <a:ext cx="10284843" cy="4932091"/>
          </a:xfrm>
          <a:prstGeom prst="rect">
            <a:avLst/>
          </a:prstGeom>
        </p:spPr>
      </p:pic>
    </p:spTree>
    <p:extLst>
      <p:ext uri="{BB962C8B-B14F-4D97-AF65-F5344CB8AC3E}">
        <p14:creationId xmlns:p14="http://schemas.microsoft.com/office/powerpoint/2010/main" val="1919898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E12DD-05AA-48C2-8B54-9D2396248766}"/>
              </a:ext>
            </a:extLst>
          </p:cNvPr>
          <p:cNvSpPr>
            <a:spLocks noGrp="1"/>
          </p:cNvSpPr>
          <p:nvPr>
            <p:ph type="title"/>
          </p:nvPr>
        </p:nvSpPr>
        <p:spPr>
          <a:xfrm>
            <a:off x="1981200" y="228600"/>
            <a:ext cx="8229600" cy="1143000"/>
          </a:xfrm>
        </p:spPr>
        <p:txBody>
          <a:bodyPr/>
          <a:lstStyle/>
          <a:p>
            <a:pPr algn="ctr">
              <a:defRPr/>
            </a:pPr>
            <a:r>
              <a:rPr lang="fa-IR" sz="3200" b="1" dirty="0">
                <a:latin typeface="AngsanaUPC" pitchFamily="18" charset="-34"/>
                <a:ea typeface="+mn-ea"/>
                <a:cs typeface="B Titr" panose="00000700000000000000" pitchFamily="2" charset="-78"/>
              </a:rPr>
              <a:t>وضعیت مالاریا در ایران در حال حاضر</a:t>
            </a:r>
            <a:endParaRPr lang="en-US" sz="3200" b="1" dirty="0">
              <a:latin typeface="AngsanaUPC" pitchFamily="18" charset="-34"/>
              <a:ea typeface="+mn-ea"/>
              <a:cs typeface="B Titr" panose="00000700000000000000" pitchFamily="2" charset="-78"/>
            </a:endParaRPr>
          </a:p>
        </p:txBody>
      </p:sp>
      <p:sp>
        <p:nvSpPr>
          <p:cNvPr id="3" name="Content Placeholder 2">
            <a:extLst>
              <a:ext uri="{FF2B5EF4-FFF2-40B4-BE49-F238E27FC236}">
                <a16:creationId xmlns:a16="http://schemas.microsoft.com/office/drawing/2014/main" id="{FEB226F2-3AD8-42F9-B680-089AA7A07FA1}"/>
              </a:ext>
            </a:extLst>
          </p:cNvPr>
          <p:cNvSpPr>
            <a:spLocks noGrp="1"/>
          </p:cNvSpPr>
          <p:nvPr>
            <p:ph idx="1"/>
          </p:nvPr>
        </p:nvSpPr>
        <p:spPr>
          <a:xfrm>
            <a:off x="401934" y="1752602"/>
            <a:ext cx="10825699" cy="4484711"/>
          </a:xfrm>
        </p:spPr>
        <p:txBody>
          <a:bodyPr>
            <a:normAutofit/>
          </a:bodyPr>
          <a:lstStyle/>
          <a:p>
            <a:pPr lvl="0" algn="r" rtl="1">
              <a:lnSpc>
                <a:spcPct val="150000"/>
              </a:lnSpc>
              <a:buClr>
                <a:srgbClr val="FF6600"/>
              </a:buClr>
            </a:pPr>
            <a:r>
              <a:rPr lang="fa-IR" sz="2000" b="1" dirty="0">
                <a:cs typeface="B Titr" panose="00000700000000000000" pitchFamily="2" charset="-78"/>
              </a:rPr>
              <a:t>در سالهای گذشته استانهای سیستان و بلوچستان، هرمزگان و جنوب کرمان بیشترین موارد مالاریای محلی کشور را بخود اختصاص داده اند.</a:t>
            </a:r>
          </a:p>
          <a:p>
            <a:pPr lvl="0" algn="r" rtl="1">
              <a:lnSpc>
                <a:spcPct val="150000"/>
              </a:lnSpc>
              <a:buClr>
                <a:srgbClr val="FF6600"/>
              </a:buClr>
            </a:pPr>
            <a:endParaRPr lang="en-US" sz="2000" dirty="0">
              <a:cs typeface="B Titr" panose="00000700000000000000" pitchFamily="2" charset="-78"/>
            </a:endParaRPr>
          </a:p>
          <a:p>
            <a:pPr lvl="0" algn="r" rtl="1">
              <a:lnSpc>
                <a:spcPct val="150000"/>
              </a:lnSpc>
              <a:buClr>
                <a:srgbClr val="FF6600"/>
              </a:buClr>
            </a:pPr>
            <a:r>
              <a:rPr lang="fa-IR" sz="2000" b="1" dirty="0">
                <a:cs typeface="B Titr" panose="00000700000000000000" pitchFamily="2" charset="-78"/>
              </a:rPr>
              <a:t>استانهای تهران، فارس، اصفهان، بوشهر و قم بیشترین موارد مالاریای وارده کشور را بخود اختصاص داده اند. </a:t>
            </a:r>
          </a:p>
          <a:p>
            <a:pPr lvl="0" algn="r" rtl="1">
              <a:lnSpc>
                <a:spcPct val="150000"/>
              </a:lnSpc>
              <a:buClr>
                <a:srgbClr val="FF6600"/>
              </a:buClr>
            </a:pPr>
            <a:endParaRPr lang="en-US" sz="2000" dirty="0">
              <a:cs typeface="B Titr" panose="00000700000000000000" pitchFamily="2" charset="-78"/>
            </a:endParaRPr>
          </a:p>
          <a:p>
            <a:pPr lvl="0" algn="r" rtl="1">
              <a:lnSpc>
                <a:spcPct val="150000"/>
              </a:lnSpc>
              <a:buClr>
                <a:srgbClr val="FF6600"/>
              </a:buClr>
            </a:pPr>
            <a:r>
              <a:rPr lang="fa-IR" sz="2000" b="1" dirty="0">
                <a:cs typeface="B Titr" panose="00000700000000000000" pitchFamily="2" charset="-78"/>
              </a:rPr>
              <a:t>در صورت فراهم شدن شرایط مناسب  محیطی انتقال مالاریا می تواند حتی در مناطق عاری از انتقال محلی مالاریا در استانهای مذکور  و نیز سایر مناطق با پتانسیل انتقال همچون استانهای فارس، خوزستان و بوشهر مشکل آفرین گردد. </a:t>
            </a:r>
          </a:p>
          <a:p>
            <a:pPr lvl="0" algn="r" rtl="1">
              <a:lnSpc>
                <a:spcPct val="150000"/>
              </a:lnSpc>
              <a:buClr>
                <a:srgbClr val="FF6600"/>
              </a:buClr>
            </a:pPr>
            <a:endParaRPr lang="fa-IR" sz="2000" b="1" dirty="0">
              <a:cs typeface="B Titr" panose="00000700000000000000" pitchFamily="2" charset="-78"/>
            </a:endParaRPr>
          </a:p>
          <a:p>
            <a:pPr lvl="0" algn="r" rtl="1">
              <a:lnSpc>
                <a:spcPct val="150000"/>
              </a:lnSpc>
              <a:buClr>
                <a:srgbClr val="FF6600"/>
              </a:buClr>
            </a:pPr>
            <a:endParaRPr lang="en-US" sz="2000" dirty="0">
              <a:cs typeface="B Titr" panose="00000700000000000000" pitchFamily="2" charset="-78"/>
            </a:endParaRPr>
          </a:p>
        </p:txBody>
      </p:sp>
    </p:spTree>
    <p:extLst>
      <p:ext uri="{BB962C8B-B14F-4D97-AF65-F5344CB8AC3E}">
        <p14:creationId xmlns:p14="http://schemas.microsoft.com/office/powerpoint/2010/main" val="32621153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49705" y="122420"/>
            <a:ext cx="11182661" cy="1295400"/>
          </a:xfrm>
        </p:spPr>
        <p:txBody>
          <a:bodyPr>
            <a:noAutofit/>
          </a:bodyPr>
          <a:lstStyle/>
          <a:p>
            <a:pPr algn="ctr" rtl="1">
              <a:lnSpc>
                <a:spcPct val="150000"/>
              </a:lnSpc>
              <a:defRPr/>
            </a:pPr>
            <a:r>
              <a:rPr lang="fa-IR" sz="2800" dirty="0">
                <a:solidFill>
                  <a:srgbClr val="FFC000"/>
                </a:solidFill>
                <a:latin typeface="AngsanaUPC" pitchFamily="18" charset="-34"/>
                <a:cs typeface="B Titr" pitchFamily="2" charset="-78"/>
              </a:rPr>
              <a:t>همسویی برنامه حذف </a:t>
            </a:r>
            <a:r>
              <a:rPr lang="fa-IR" sz="2800" dirty="0" err="1">
                <a:solidFill>
                  <a:srgbClr val="FFC000"/>
                </a:solidFill>
                <a:latin typeface="AngsanaUPC" pitchFamily="18" charset="-34"/>
                <a:cs typeface="B Titr" pitchFamily="2" charset="-78"/>
              </a:rPr>
              <a:t>مالاريا</a:t>
            </a:r>
            <a:r>
              <a:rPr lang="fa-IR" sz="2800" dirty="0">
                <a:solidFill>
                  <a:srgbClr val="FFC000"/>
                </a:solidFill>
                <a:latin typeface="AngsanaUPC" pitchFamily="18" charset="-34"/>
                <a:cs typeface="B Titr" pitchFamily="2" charset="-78"/>
              </a:rPr>
              <a:t> در کشور در افق 1404 </a:t>
            </a:r>
            <a:br>
              <a:rPr lang="fa-IR" sz="2800" dirty="0">
                <a:solidFill>
                  <a:srgbClr val="FFC000"/>
                </a:solidFill>
                <a:latin typeface="AngsanaUPC" pitchFamily="18" charset="-34"/>
                <a:cs typeface="B Titr" pitchFamily="2" charset="-78"/>
              </a:rPr>
            </a:br>
            <a:r>
              <a:rPr lang="fa-IR" sz="2800" dirty="0">
                <a:solidFill>
                  <a:srgbClr val="FFC000"/>
                </a:solidFill>
                <a:latin typeface="AngsanaUPC" pitchFamily="18" charset="-34"/>
                <a:cs typeface="B Titr" pitchFamily="2" charset="-78"/>
              </a:rPr>
              <a:t>با </a:t>
            </a:r>
            <a:r>
              <a:rPr lang="fa-IR" sz="2800" dirty="0">
                <a:solidFill>
                  <a:srgbClr val="FFC000"/>
                </a:solidFill>
                <a:latin typeface="AngsanaUPC" pitchFamily="18" charset="-34"/>
                <a:ea typeface="+mn-ea"/>
                <a:cs typeface="B Titr" pitchFamily="2" charset="-78"/>
              </a:rPr>
              <a:t>اهداف جهانی و منطقه ای مبارزه با مالاریا </a:t>
            </a:r>
            <a:endParaRPr lang="en-US" sz="2800" dirty="0">
              <a:solidFill>
                <a:srgbClr val="FFC000"/>
              </a:solidFill>
              <a:latin typeface="AngsanaUPC" pitchFamily="18" charset="-34"/>
              <a:ea typeface="+mn-ea"/>
              <a:cs typeface="B Titr" pitchFamily="2" charset="-78"/>
            </a:endParaRPr>
          </a:p>
        </p:txBody>
      </p:sp>
      <p:sp>
        <p:nvSpPr>
          <p:cNvPr id="22531" name="Content Placeholder 2"/>
          <p:cNvSpPr>
            <a:spLocks noGrp="1"/>
          </p:cNvSpPr>
          <p:nvPr>
            <p:ph idx="1"/>
          </p:nvPr>
        </p:nvSpPr>
        <p:spPr>
          <a:xfrm>
            <a:off x="337030" y="1447800"/>
            <a:ext cx="11160425" cy="5303519"/>
          </a:xfrm>
        </p:spPr>
        <p:txBody>
          <a:bodyPr>
            <a:noAutofit/>
          </a:bodyPr>
          <a:lstStyle/>
          <a:p>
            <a:pPr algn="r" rtl="1">
              <a:lnSpc>
                <a:spcPct val="170000"/>
              </a:lnSpc>
              <a:buClr>
                <a:srgbClr val="FF0000"/>
              </a:buClr>
              <a:buSzPct val="120000"/>
              <a:buFont typeface="Wingdings" panose="05000000000000000000" pitchFamily="2" charset="2"/>
              <a:buChar char="§"/>
              <a:defRPr/>
            </a:pPr>
            <a:r>
              <a:rPr lang="fa-IR" sz="1400" b="1" dirty="0">
                <a:latin typeface="AngsanaUPC" pitchFamily="18" charset="-34"/>
                <a:cs typeface="B Titr" panose="00000700000000000000" pitchFamily="2" charset="-78"/>
              </a:rPr>
              <a:t>آغاز برنامه ریشه کنی مالاریا در سال 1955 و ادامه آن تا سال 1969</a:t>
            </a:r>
          </a:p>
          <a:p>
            <a:pPr algn="r" rtl="1">
              <a:lnSpc>
                <a:spcPct val="170000"/>
              </a:lnSpc>
              <a:buClr>
                <a:srgbClr val="FF0000"/>
              </a:buClr>
              <a:buSzPct val="120000"/>
              <a:buFont typeface="Wingdings" panose="05000000000000000000" pitchFamily="2" charset="2"/>
              <a:buChar char="§"/>
              <a:defRPr/>
            </a:pPr>
            <a:r>
              <a:rPr lang="fa-IR" sz="1400" b="1" dirty="0">
                <a:latin typeface="AngsanaUPC" pitchFamily="18" charset="-34"/>
                <a:cs typeface="B Titr" panose="00000700000000000000" pitchFamily="2" charset="-78"/>
              </a:rPr>
              <a:t>هد ف</a:t>
            </a:r>
            <a:r>
              <a:rPr lang="fa-IR" sz="1400" b="1" dirty="0">
                <a:cs typeface="B Titr" panose="00000700000000000000" pitchFamily="2" charset="-78"/>
              </a:rPr>
              <a:t> </a:t>
            </a:r>
            <a:r>
              <a:rPr lang="fa-IR" sz="1400" b="1" dirty="0">
                <a:latin typeface="AngsanaUPC" pitchFamily="18" charset="-34"/>
                <a:cs typeface="B Titr" panose="00000700000000000000" pitchFamily="2" charset="-78"/>
              </a:rPr>
              <a:t>شماره 6 سند توسعه هزاره</a:t>
            </a:r>
            <a:r>
              <a:rPr lang="en-BZ" sz="1400" b="1" dirty="0">
                <a:latin typeface="AngsanaUPC" pitchFamily="18" charset="-34"/>
                <a:cs typeface="B Titr" panose="00000700000000000000" pitchFamily="2" charset="-78"/>
              </a:rPr>
              <a:t> </a:t>
            </a:r>
            <a:r>
              <a:rPr lang="fa-IR" sz="1400" b="1" dirty="0">
                <a:latin typeface="AngsanaUPC" pitchFamily="18" charset="-34"/>
                <a:cs typeface="B Titr" panose="00000700000000000000" pitchFamily="2" charset="-78"/>
              </a:rPr>
              <a:t>سازمان ملل </a:t>
            </a:r>
            <a:r>
              <a:rPr lang="en-US" sz="1400" b="1" dirty="0">
                <a:latin typeface="AngsanaUPC" pitchFamily="18" charset="-34"/>
                <a:cs typeface="B Titr" panose="00000700000000000000" pitchFamily="2" charset="-78"/>
              </a:rPr>
              <a:t>(MDG)</a:t>
            </a:r>
            <a:endParaRPr lang="fa-IR" sz="1400" b="1" dirty="0">
              <a:latin typeface="AngsanaUPC" pitchFamily="18" charset="-34"/>
              <a:cs typeface="B Titr" panose="00000700000000000000" pitchFamily="2" charset="-78"/>
            </a:endParaRPr>
          </a:p>
          <a:p>
            <a:pPr lvl="2" algn="r" rtl="1">
              <a:lnSpc>
                <a:spcPct val="170000"/>
              </a:lnSpc>
              <a:buClr>
                <a:srgbClr val="FF0000"/>
              </a:buClr>
              <a:buSzPct val="120000"/>
              <a:buFont typeface="Courier New" panose="02070309020205020404" pitchFamily="49" charset="0"/>
              <a:buChar char="o"/>
              <a:defRPr/>
            </a:pPr>
            <a:r>
              <a:rPr lang="fa-IR" sz="1200" b="1" dirty="0">
                <a:latin typeface="AngsanaUPC" pitchFamily="18" charset="-34"/>
                <a:cs typeface="B Titr" panose="00000700000000000000" pitchFamily="2" charset="-78"/>
              </a:rPr>
              <a:t>کاهش پنجاه درصدی موارد بیماری تا سال 2015</a:t>
            </a:r>
          </a:p>
          <a:p>
            <a:pPr algn="r" rtl="1">
              <a:lnSpc>
                <a:spcPct val="170000"/>
              </a:lnSpc>
              <a:buClr>
                <a:srgbClr val="FF0000"/>
              </a:buClr>
              <a:buSzPct val="120000"/>
              <a:buFont typeface="Wingdings" panose="05000000000000000000" pitchFamily="2" charset="2"/>
              <a:buChar char="§"/>
              <a:defRPr/>
            </a:pPr>
            <a:r>
              <a:rPr lang="fa-IR" sz="1400" b="1" dirty="0">
                <a:cs typeface="B Titr" panose="00000700000000000000" pitchFamily="2" charset="-78"/>
              </a:rPr>
              <a:t>تصویب رویکرد حذف مالاریا در سال 2008 درکمیته منطقه ای مدیترانه شرقی</a:t>
            </a:r>
          </a:p>
          <a:p>
            <a:pPr algn="r" rtl="1">
              <a:lnSpc>
                <a:spcPct val="170000"/>
              </a:lnSpc>
              <a:buClr>
                <a:srgbClr val="FF0000"/>
              </a:buClr>
              <a:buSzPct val="120000"/>
              <a:buFont typeface="Wingdings" panose="05000000000000000000" pitchFamily="2" charset="2"/>
              <a:buChar char="§"/>
              <a:defRPr/>
            </a:pPr>
            <a:r>
              <a:rPr lang="en-US" sz="1400" b="1" dirty="0">
                <a:latin typeface="AngsanaUPC" pitchFamily="18" charset="-34"/>
                <a:cs typeface="B Titr" panose="00000700000000000000" pitchFamily="2" charset="-78"/>
              </a:rPr>
              <a:t>GTS</a:t>
            </a:r>
            <a:r>
              <a:rPr lang="fa-IR" sz="1400" b="1" dirty="0">
                <a:cs typeface="B Titr" panose="00000700000000000000" pitchFamily="2" charset="-78"/>
              </a:rPr>
              <a:t> : استراتژی فنی جهانی برای مالاریا 2016-2030 توسط مجمع جهانی بهداشت در ماه مه 2015 به تصویب رسید. این یک چارچوب جامع برای هدایت کشورها در تلاش برای تسریع پیشرفت به سمت حذف مالاریا ارائه می دهد. این استراتژی هدف کاهش بروز مالاریا و نرخ مرگ و میر جهانی را تا سال 2030 حداقل 90 درصد تعیین می کند. </a:t>
            </a:r>
          </a:p>
          <a:p>
            <a:pPr algn="r" rtl="1">
              <a:lnSpc>
                <a:spcPct val="170000"/>
              </a:lnSpc>
              <a:buClr>
                <a:srgbClr val="FF0000"/>
              </a:buClr>
              <a:buSzPct val="120000"/>
              <a:buFont typeface="Wingdings" panose="05000000000000000000" pitchFamily="2" charset="2"/>
              <a:buChar char="§"/>
              <a:defRPr/>
            </a:pPr>
            <a:endParaRPr lang="fa-IR" sz="1400" b="1" dirty="0">
              <a:latin typeface="AngsanaUPC" pitchFamily="18" charset="-34"/>
              <a:cs typeface="B Titr" panose="00000700000000000000" pitchFamily="2" charset="-78"/>
            </a:endParaRPr>
          </a:p>
          <a:p>
            <a:pPr algn="r" rtl="1">
              <a:lnSpc>
                <a:spcPct val="170000"/>
              </a:lnSpc>
              <a:buClr>
                <a:srgbClr val="FF0000"/>
              </a:buClr>
              <a:buSzPct val="120000"/>
              <a:buFont typeface="Wingdings" panose="05000000000000000000" pitchFamily="2" charset="2"/>
              <a:buChar char="§"/>
              <a:defRPr/>
            </a:pPr>
            <a:endParaRPr lang="fa-IR" sz="1400" b="1" dirty="0">
              <a:latin typeface="AngsanaUPC" pitchFamily="18" charset="-34"/>
              <a:cs typeface="B Titr" panose="00000700000000000000" pitchFamily="2" charset="-78"/>
            </a:endParaRPr>
          </a:p>
          <a:p>
            <a:pPr algn="r" rtl="1">
              <a:lnSpc>
                <a:spcPct val="170000"/>
              </a:lnSpc>
              <a:buClr>
                <a:srgbClr val="FF0000"/>
              </a:buClr>
              <a:buSzPct val="120000"/>
              <a:buFont typeface="Wingdings" panose="05000000000000000000" pitchFamily="2" charset="2"/>
              <a:buChar char="§"/>
              <a:defRPr/>
            </a:pPr>
            <a:r>
              <a:rPr lang="fa-IR" sz="1400" b="1" dirty="0">
                <a:latin typeface="AngsanaUPC" pitchFamily="18" charset="-34"/>
                <a:cs typeface="B Titr" panose="00000700000000000000" pitchFamily="2" charset="-78"/>
              </a:rPr>
              <a:t>برنامه مبارزه با مالاریا در </a:t>
            </a:r>
            <a:r>
              <a:rPr lang="fa-IR" sz="1400" b="1" dirty="0" err="1">
                <a:latin typeface="AngsanaUPC" pitchFamily="18" charset="-34"/>
                <a:cs typeface="B Titr" panose="00000700000000000000" pitchFamily="2" charset="-78"/>
              </a:rPr>
              <a:t>در</a:t>
            </a:r>
            <a:r>
              <a:rPr lang="fa-IR" sz="1400" b="1" dirty="0">
                <a:latin typeface="AngsanaUPC" pitchFamily="18" charset="-34"/>
                <a:cs typeface="B Titr" panose="00000700000000000000" pitchFamily="2" charset="-78"/>
              </a:rPr>
              <a:t> اواخر سال 1319 ایران بر پایه سمپاشی </a:t>
            </a:r>
            <a:r>
              <a:rPr lang="fa-IR" sz="1400" b="1" dirty="0" err="1">
                <a:latin typeface="AngsanaUPC" pitchFamily="18" charset="-34"/>
                <a:cs typeface="B Titr" panose="00000700000000000000" pitchFamily="2" charset="-78"/>
              </a:rPr>
              <a:t>ابقایی</a:t>
            </a:r>
            <a:r>
              <a:rPr lang="fa-IR" sz="1400" b="1" dirty="0">
                <a:latin typeface="AngsanaUPC" pitchFamily="18" charset="-34"/>
                <a:cs typeface="B Titr" panose="00000700000000000000" pitchFamily="2" charset="-78"/>
              </a:rPr>
              <a:t> داخل اماکن آغاز و منجر به کاهش چشمگیر انتقال مالاریا در مناطق شمالی و فلات مرکزی شد. </a:t>
            </a:r>
          </a:p>
          <a:p>
            <a:pPr algn="r" rtl="1">
              <a:lnSpc>
                <a:spcPct val="170000"/>
              </a:lnSpc>
              <a:buClr>
                <a:srgbClr val="FF0000"/>
              </a:buClr>
              <a:buSzPct val="120000"/>
              <a:buFont typeface="Wingdings" panose="05000000000000000000" pitchFamily="2" charset="2"/>
              <a:buChar char="§"/>
              <a:defRPr/>
            </a:pPr>
            <a:r>
              <a:rPr lang="fa-IR" sz="1400" b="1" dirty="0">
                <a:latin typeface="AngsanaUPC" pitchFamily="18" charset="-34"/>
                <a:cs typeface="B Titr" panose="00000700000000000000" pitchFamily="2" charset="-78"/>
              </a:rPr>
              <a:t>برنامه </a:t>
            </a:r>
            <a:r>
              <a:rPr lang="fa-IR" sz="1400" b="1" dirty="0">
                <a:solidFill>
                  <a:srgbClr val="FF0000"/>
                </a:solidFill>
                <a:latin typeface="AngsanaUPC" pitchFamily="18" charset="-34"/>
                <a:cs typeface="B Titr" panose="00000700000000000000" pitchFamily="2" charset="-78"/>
              </a:rPr>
              <a:t>ریشه کنی </a:t>
            </a:r>
            <a:r>
              <a:rPr lang="fa-IR" sz="1400" b="1" dirty="0">
                <a:latin typeface="AngsanaUPC" pitchFamily="18" charset="-34"/>
                <a:cs typeface="B Titr" panose="00000700000000000000" pitchFamily="2" charset="-78"/>
              </a:rPr>
              <a:t>در سال 1336 با هدف ریشه کنی شروع و تا 1359 ادامه داشت (قطع انتقال مالاریا در مناطق شمالی و کاهش  قابل ملاحظه آن در جنوب کشور) </a:t>
            </a:r>
          </a:p>
          <a:p>
            <a:pPr algn="r" rtl="1">
              <a:lnSpc>
                <a:spcPct val="170000"/>
              </a:lnSpc>
              <a:buClr>
                <a:srgbClr val="FF0000"/>
              </a:buClr>
              <a:buSzPct val="120000"/>
              <a:buFont typeface="Wingdings" panose="05000000000000000000" pitchFamily="2" charset="2"/>
              <a:buChar char="§"/>
              <a:defRPr/>
            </a:pPr>
            <a:r>
              <a:rPr lang="fa-IR" sz="1400" b="1" dirty="0">
                <a:latin typeface="AngsanaUPC" pitchFamily="18" charset="-34"/>
                <a:cs typeface="B Titr" panose="00000700000000000000" pitchFamily="2" charset="-78"/>
              </a:rPr>
              <a:t>تغییر هدف برنامه مباره با مالاریا به دلایل فنی و اجرایی از ریشه کنی به </a:t>
            </a:r>
            <a:r>
              <a:rPr lang="fa-IR" sz="1400" b="1" dirty="0">
                <a:solidFill>
                  <a:srgbClr val="FF0000"/>
                </a:solidFill>
                <a:latin typeface="AngsanaUPC" pitchFamily="18" charset="-34"/>
                <a:cs typeface="B Titr" panose="00000700000000000000" pitchFamily="2" charset="-78"/>
              </a:rPr>
              <a:t>کنترل</a:t>
            </a:r>
            <a:r>
              <a:rPr lang="fa-IR" sz="1400" b="1" dirty="0">
                <a:latin typeface="AngsanaUPC" pitchFamily="18" charset="-34"/>
                <a:cs typeface="B Titr" panose="00000700000000000000" pitchFamily="2" charset="-78"/>
              </a:rPr>
              <a:t> در سال 1359</a:t>
            </a:r>
          </a:p>
          <a:p>
            <a:pPr algn="just" rtl="1">
              <a:lnSpc>
                <a:spcPct val="170000"/>
              </a:lnSpc>
              <a:buClr>
                <a:srgbClr val="FF0000"/>
              </a:buClr>
              <a:buSzPct val="100000"/>
            </a:pPr>
            <a:r>
              <a:rPr lang="fa-IR" sz="1400" b="1" dirty="0" err="1">
                <a:solidFill>
                  <a:schemeClr val="bg1">
                    <a:lumMod val="85000"/>
                  </a:schemeClr>
                </a:solidFill>
                <a:latin typeface="AngsanaUPC" pitchFamily="18" charset="-34"/>
                <a:cs typeface="B Titr" panose="00000700000000000000" pitchFamily="2" charset="-78"/>
              </a:rPr>
              <a:t>تصويب</a:t>
            </a:r>
            <a:r>
              <a:rPr lang="en-US" sz="1400" b="1" dirty="0">
                <a:solidFill>
                  <a:schemeClr val="bg1">
                    <a:lumMod val="85000"/>
                  </a:schemeClr>
                </a:solidFill>
                <a:latin typeface="AngsanaUPC" pitchFamily="18" charset="-34"/>
                <a:cs typeface="B Titr" panose="00000700000000000000" pitchFamily="2" charset="-78"/>
              </a:rPr>
              <a:t> </a:t>
            </a:r>
            <a:r>
              <a:rPr lang="fa-IR" sz="1400" b="1" dirty="0">
                <a:solidFill>
                  <a:schemeClr val="bg1">
                    <a:lumMod val="85000"/>
                  </a:schemeClr>
                </a:solidFill>
                <a:latin typeface="AngsanaUPC" pitchFamily="18" charset="-34"/>
                <a:cs typeface="B Titr" panose="00000700000000000000" pitchFamily="2" charset="-78"/>
              </a:rPr>
              <a:t>برنامه حذف </a:t>
            </a:r>
            <a:r>
              <a:rPr lang="fa-IR" sz="1400" b="1" dirty="0" err="1">
                <a:solidFill>
                  <a:schemeClr val="bg1">
                    <a:lumMod val="85000"/>
                  </a:schemeClr>
                </a:solidFill>
                <a:latin typeface="AngsanaUPC" pitchFamily="18" charset="-34"/>
                <a:cs typeface="B Titr" panose="00000700000000000000" pitchFamily="2" charset="-78"/>
              </a:rPr>
              <a:t>مالاريا</a:t>
            </a:r>
            <a:r>
              <a:rPr lang="fa-IR" sz="1400" b="1" dirty="0">
                <a:solidFill>
                  <a:schemeClr val="bg1">
                    <a:lumMod val="85000"/>
                  </a:schemeClr>
                </a:solidFill>
                <a:latin typeface="AngsanaUPC" pitchFamily="18" charset="-34"/>
                <a:cs typeface="B Titr" panose="00000700000000000000" pitchFamily="2" charset="-78"/>
              </a:rPr>
              <a:t> در نشست </a:t>
            </a:r>
            <a:r>
              <a:rPr lang="fa-IR" sz="1400" b="1" dirty="0" err="1">
                <a:solidFill>
                  <a:schemeClr val="bg1">
                    <a:lumMod val="85000"/>
                  </a:schemeClr>
                </a:solidFill>
                <a:latin typeface="AngsanaUPC" pitchFamily="18" charset="-34"/>
                <a:cs typeface="B Titr" panose="00000700000000000000" pitchFamily="2" charset="-78"/>
              </a:rPr>
              <a:t>شوراي</a:t>
            </a:r>
            <a:r>
              <a:rPr lang="fa-IR" sz="1400" b="1" dirty="0">
                <a:solidFill>
                  <a:schemeClr val="bg1">
                    <a:lumMod val="85000"/>
                  </a:schemeClr>
                </a:solidFill>
                <a:latin typeface="AngsanaUPC" pitchFamily="18" charset="-34"/>
                <a:cs typeface="B Titr" panose="00000700000000000000" pitchFamily="2" charset="-78"/>
              </a:rPr>
              <a:t> </a:t>
            </a:r>
            <a:r>
              <a:rPr lang="fa-IR" sz="1400" b="1" dirty="0" err="1">
                <a:solidFill>
                  <a:schemeClr val="bg1">
                    <a:lumMod val="85000"/>
                  </a:schemeClr>
                </a:solidFill>
                <a:latin typeface="AngsanaUPC" pitchFamily="18" charset="-34"/>
                <a:cs typeface="B Titr" panose="00000700000000000000" pitchFamily="2" charset="-78"/>
              </a:rPr>
              <a:t>سياستگذاري</a:t>
            </a:r>
            <a:r>
              <a:rPr lang="fa-IR" sz="1400" b="1" dirty="0">
                <a:solidFill>
                  <a:schemeClr val="bg1">
                    <a:lumMod val="85000"/>
                  </a:schemeClr>
                </a:solidFill>
                <a:latin typeface="AngsanaUPC" pitchFamily="18" charset="-34"/>
                <a:cs typeface="B Titr" panose="00000700000000000000" pitchFamily="2" charset="-78"/>
              </a:rPr>
              <a:t> وزارت بهداشت 1388/12/6</a:t>
            </a:r>
          </a:p>
          <a:p>
            <a:pPr algn="just" rtl="1">
              <a:lnSpc>
                <a:spcPct val="170000"/>
              </a:lnSpc>
              <a:buClr>
                <a:srgbClr val="FF0000"/>
              </a:buClr>
              <a:buSzPct val="100000"/>
            </a:pPr>
            <a:r>
              <a:rPr lang="fa-IR" sz="1400" b="1" dirty="0" err="1">
                <a:solidFill>
                  <a:schemeClr val="accent4">
                    <a:lumMod val="75000"/>
                  </a:schemeClr>
                </a:solidFill>
                <a:latin typeface="AngsanaUPC" pitchFamily="18" charset="-34"/>
                <a:cs typeface="B Titr" panose="00000700000000000000" pitchFamily="2" charset="-78"/>
              </a:rPr>
              <a:t>تصويب</a:t>
            </a:r>
            <a:r>
              <a:rPr lang="en-US" sz="1400" b="1" dirty="0">
                <a:solidFill>
                  <a:schemeClr val="accent4">
                    <a:lumMod val="75000"/>
                  </a:schemeClr>
                </a:solidFill>
                <a:latin typeface="AngsanaUPC" pitchFamily="18" charset="-34"/>
                <a:cs typeface="B Titr" panose="00000700000000000000" pitchFamily="2" charset="-78"/>
              </a:rPr>
              <a:t> </a:t>
            </a:r>
            <a:r>
              <a:rPr lang="fa-IR" sz="1400" b="1" dirty="0">
                <a:solidFill>
                  <a:schemeClr val="accent4">
                    <a:lumMod val="75000"/>
                  </a:schemeClr>
                </a:solidFill>
                <a:latin typeface="AngsanaUPC" pitchFamily="18" charset="-34"/>
                <a:cs typeface="B Titr" panose="00000700000000000000" pitchFamily="2" charset="-78"/>
              </a:rPr>
              <a:t>برنامه حذف مالاريا در جلسه شوراي عالي سلامت 1389/2/1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F9A-C98B-44F2-81C1-5411C69261D6}" type="slidenum">
              <a:rPr kumimoji="0" lang="en-US" sz="1200" b="0" i="0" u="none" strike="noStrike" kern="1200" cap="none" spc="0" normalizeH="0" baseline="0" noProof="0" smtClean="0">
                <a:ln>
                  <a:noFill/>
                </a:ln>
                <a:solidFill>
                  <a:prstClr val="black">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95000"/>
                </a:prstClr>
              </a:solidFill>
              <a:effectLst/>
              <a:uLnTx/>
              <a:uFillTx/>
              <a:latin typeface="Corbel"/>
              <a:ea typeface="+mn-ea"/>
              <a:cs typeface="+mn-cs"/>
            </a:endParaRPr>
          </a:p>
        </p:txBody>
      </p:sp>
    </p:spTree>
    <p:extLst>
      <p:ext uri="{BB962C8B-B14F-4D97-AF65-F5344CB8AC3E}">
        <p14:creationId xmlns:p14="http://schemas.microsoft.com/office/powerpoint/2010/main" val="25390063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649534" y="116632"/>
            <a:ext cx="8507288" cy="994122"/>
          </a:xfrm>
        </p:spPr>
        <p:txBody>
          <a:bodyPr>
            <a:normAutofit fontScale="90000"/>
          </a:bodyPr>
          <a:lstStyle/>
          <a:p>
            <a:pPr algn="ctr">
              <a:defRPr/>
            </a:pPr>
            <a:r>
              <a:rPr lang="en-US" altLang="en-US" sz="3000" b="1" dirty="0">
                <a:solidFill>
                  <a:srgbClr val="FFC000"/>
                </a:solidFill>
                <a:latin typeface="Comic Sans MS" panose="030F0702030302020204" pitchFamily="66" charset="0"/>
                <a:ea typeface="+mn-ea"/>
                <a:cs typeface="+mn-cs"/>
              </a:rPr>
              <a:t>Shrinkage of malaria map in Iran (from Eradication to Elimination)</a:t>
            </a:r>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15682" y="1628801"/>
            <a:ext cx="6018259" cy="4517655"/>
          </a:xfrm>
          <a:prstGeom prst="rect">
            <a:avLst/>
          </a:prstGeom>
          <a:noFill/>
        </p:spPr>
      </p:pic>
      <p:sp>
        <p:nvSpPr>
          <p:cNvPr id="4" name="Rounded Rectangle 3"/>
          <p:cNvSpPr/>
          <p:nvPr/>
        </p:nvSpPr>
        <p:spPr>
          <a:xfrm>
            <a:off x="1649535" y="2239934"/>
            <a:ext cx="1206106" cy="1030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onstantia"/>
                <a:ea typeface="+mn-ea"/>
                <a:cs typeface="+mn-cs"/>
              </a:rPr>
              <a:t>History of malaria  in Iran</a:t>
            </a:r>
            <a:endParaRPr kumimoji="0" lang="fa-IR" sz="1600" b="1" i="0" u="none" strike="noStrike" kern="1200" cap="none" spc="0" normalizeH="0" baseline="0" noProof="0" dirty="0">
              <a:ln>
                <a:noFill/>
              </a:ln>
              <a:solidFill>
                <a:prstClr val="white"/>
              </a:solidFill>
              <a:effectLst/>
              <a:uLnTx/>
              <a:uFillTx/>
              <a:latin typeface="Constantia"/>
              <a:ea typeface="+mn-ea"/>
            </a:endParaRPr>
          </a:p>
        </p:txBody>
      </p:sp>
      <p:sp>
        <p:nvSpPr>
          <p:cNvPr id="2" name="TextBox 1"/>
          <p:cNvSpPr txBox="1"/>
          <p:nvPr/>
        </p:nvSpPr>
        <p:spPr>
          <a:xfrm>
            <a:off x="4943873" y="1749275"/>
            <a:ext cx="93610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Arial" charset="0"/>
                <a:ea typeface="+mn-ea"/>
                <a:cs typeface="B Nazanin" panose="00000400000000000000" pitchFamily="2" charset="-78"/>
              </a:rPr>
              <a:t>ریشه کنی</a:t>
            </a:r>
            <a:endParaRPr kumimoji="0" lang="en-US" sz="1800" b="0" i="0" u="none" strike="noStrike" kern="1200" cap="none" spc="0" normalizeH="0" baseline="0" noProof="0" dirty="0">
              <a:ln>
                <a:noFill/>
              </a:ln>
              <a:solidFill>
                <a:prstClr val="black"/>
              </a:solidFill>
              <a:effectLst/>
              <a:uLnTx/>
              <a:uFillTx/>
              <a:latin typeface="Arial" charset="0"/>
              <a:ea typeface="+mn-ea"/>
              <a:cs typeface="B Nazanin" panose="00000400000000000000" pitchFamily="2" charset="-78"/>
            </a:endParaRPr>
          </a:p>
        </p:txBody>
      </p:sp>
      <p:cxnSp>
        <p:nvCxnSpPr>
          <p:cNvPr id="5" name="Straight Arrow Connector 4"/>
          <p:cNvCxnSpPr/>
          <p:nvPr/>
        </p:nvCxnSpPr>
        <p:spPr>
          <a:xfrm flipH="1">
            <a:off x="4712579" y="1994724"/>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44444" y="1749275"/>
            <a:ext cx="108012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Arial" charset="0"/>
                <a:ea typeface="+mn-ea"/>
                <a:cs typeface="B Nazanin" panose="00000400000000000000" pitchFamily="2" charset="-78"/>
              </a:rPr>
              <a:t>شروع کنترل</a:t>
            </a:r>
            <a:endParaRPr kumimoji="0" lang="en-US" sz="1800" b="0" i="0" u="none" strike="noStrike" kern="1200" cap="none" spc="0" normalizeH="0" baseline="0" noProof="0" dirty="0">
              <a:ln>
                <a:noFill/>
              </a:ln>
              <a:solidFill>
                <a:prstClr val="black"/>
              </a:solidFill>
              <a:effectLst/>
              <a:uLnTx/>
              <a:uFillTx/>
              <a:latin typeface="Arial" charset="0"/>
              <a:ea typeface="+mn-ea"/>
              <a:cs typeface="B Nazanin" panose="00000400000000000000" pitchFamily="2" charset="-78"/>
            </a:endParaRPr>
          </a:p>
        </p:txBody>
      </p:sp>
      <p:cxnSp>
        <p:nvCxnSpPr>
          <p:cNvPr id="8" name="Straight Arrow Connector 7"/>
          <p:cNvCxnSpPr/>
          <p:nvPr/>
        </p:nvCxnSpPr>
        <p:spPr>
          <a:xfrm flipH="1">
            <a:off x="8699506" y="1982956"/>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39193" y="4432331"/>
            <a:ext cx="108012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a-IR" b="0" i="0" u="none" strike="noStrike" kern="1200" cap="none" spc="0" normalizeH="0" baseline="0" noProof="0" dirty="0">
                <a:ln>
                  <a:noFill/>
                </a:ln>
                <a:solidFill>
                  <a:prstClr val="black"/>
                </a:solidFill>
                <a:effectLst/>
                <a:uLnTx/>
                <a:uFillTx/>
                <a:latin typeface="Arial" charset="0"/>
                <a:ea typeface="+mn-ea"/>
                <a:cs typeface="B Nazanin" panose="00000400000000000000" pitchFamily="2" charset="-78"/>
              </a:rPr>
              <a:t>سه سال بعد </a:t>
            </a:r>
            <a:endParaRPr kumimoji="0" lang="en-US" b="0" i="0" u="none" strike="noStrike" kern="1200" cap="none" spc="0" normalizeH="0" baseline="0" noProof="0" dirty="0">
              <a:ln>
                <a:noFill/>
              </a:ln>
              <a:solidFill>
                <a:prstClr val="black"/>
              </a:solidFill>
              <a:effectLst/>
              <a:uLnTx/>
              <a:uFillTx/>
              <a:latin typeface="Arial" charset="0"/>
              <a:ea typeface="+mn-ea"/>
              <a:cs typeface="B Nazanin" panose="00000400000000000000" pitchFamily="2" charset="-78"/>
            </a:endParaRPr>
          </a:p>
        </p:txBody>
      </p:sp>
      <p:cxnSp>
        <p:nvCxnSpPr>
          <p:cNvPr id="11" name="Straight Arrow Connector 10"/>
          <p:cNvCxnSpPr/>
          <p:nvPr/>
        </p:nvCxnSpPr>
        <p:spPr>
          <a:xfrm flipH="1">
            <a:off x="8846189" y="4646692"/>
            <a:ext cx="3803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85661" y="4357381"/>
            <a:ext cx="1080121" cy="646331"/>
          </a:xfrm>
          <a:prstGeom prst="rect">
            <a:avLst/>
          </a:prstGeom>
          <a:noFill/>
        </p:spPr>
        <p:txBody>
          <a:bodyPr wrap="square" rtlCol="0">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sz="1800" b="0" i="0" u="none" strike="noStrike" kern="1200" cap="none" spc="0" normalizeH="0" baseline="0" noProof="0" dirty="0">
                <a:ln>
                  <a:noFill/>
                </a:ln>
                <a:solidFill>
                  <a:prstClr val="black"/>
                </a:solidFill>
                <a:effectLst/>
                <a:uLnTx/>
                <a:uFillTx/>
                <a:latin typeface="Arial" charset="0"/>
                <a:ea typeface="+mn-ea"/>
                <a:cs typeface="B Nazanin" panose="00000400000000000000" pitchFamily="2" charset="-78"/>
              </a:rPr>
              <a:t>شروع برنامه حذف</a:t>
            </a:r>
            <a:endParaRPr kumimoji="0" lang="en-US" sz="1800" b="0" i="0" u="none" strike="noStrike" kern="1200" cap="none" spc="0" normalizeH="0" baseline="0" noProof="0" dirty="0">
              <a:ln>
                <a:noFill/>
              </a:ln>
              <a:solidFill>
                <a:prstClr val="black"/>
              </a:solidFill>
              <a:effectLst/>
              <a:uLnTx/>
              <a:uFillTx/>
              <a:latin typeface="Arial" charset="0"/>
              <a:ea typeface="+mn-ea"/>
              <a:cs typeface="B Nazanin" panose="00000400000000000000" pitchFamily="2" charset="-78"/>
            </a:endParaRPr>
          </a:p>
        </p:txBody>
      </p:sp>
      <p:cxnSp>
        <p:nvCxnSpPr>
          <p:cNvPr id="16" name="Straight Arrow Connector 15"/>
          <p:cNvCxnSpPr/>
          <p:nvPr/>
        </p:nvCxnSpPr>
        <p:spPr>
          <a:xfrm>
            <a:off x="3116702" y="4652856"/>
            <a:ext cx="2160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2415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981200" y="2388312"/>
            <a:ext cx="8229600" cy="2147637"/>
          </a:xfrm>
          <a:prstGeom prst="rect">
            <a:avLst/>
          </a:prstGeom>
        </p:spPr>
      </p:pic>
      <p:sp>
        <p:nvSpPr>
          <p:cNvPr id="4" name="Slide Number Placeholder 3"/>
          <p:cNvSpPr>
            <a:spLocks noGrp="1"/>
          </p:cNvSpPr>
          <p:nvPr>
            <p:ph type="sldNum" sz="quarter" idx="12"/>
          </p:nvPr>
        </p:nvSpPr>
        <p:spPr/>
        <p:txBody>
          <a:bodyPr/>
          <a:lstStyle/>
          <a:p>
            <a:fld id="{E5976F9A-C98B-44F2-81C1-5411C69261D6}" type="slidenum">
              <a:rPr lang="en-US" smtClean="0"/>
              <a:pPr/>
              <a:t>19</a:t>
            </a:fld>
            <a:endParaRPr lang="en-US"/>
          </a:p>
        </p:txBody>
      </p:sp>
      <p:sp>
        <p:nvSpPr>
          <p:cNvPr id="6" name="Title 1"/>
          <p:cNvSpPr>
            <a:spLocks noGrp="1"/>
          </p:cNvSpPr>
          <p:nvPr>
            <p:ph type="title"/>
          </p:nvPr>
        </p:nvSpPr>
        <p:spPr>
          <a:xfrm>
            <a:off x="335360" y="305860"/>
            <a:ext cx="10972800" cy="643508"/>
          </a:xfrm>
        </p:spPr>
        <p:txBody>
          <a:bodyPr>
            <a:noAutofit/>
          </a:bodyPr>
          <a:lstStyle/>
          <a:p>
            <a:pPr algn="ctr" rtl="1">
              <a:defRPr/>
            </a:pPr>
            <a:r>
              <a:rPr lang="fa-IR" sz="3600" dirty="0">
                <a:solidFill>
                  <a:srgbClr val="FFC000"/>
                </a:solidFill>
                <a:latin typeface="AngsanaUPC" pitchFamily="18" charset="-34"/>
                <a:cs typeface="B Titr" pitchFamily="2" charset="-78"/>
              </a:rPr>
              <a:t>مراحل برنامه حذف مالاریا</a:t>
            </a:r>
            <a:endParaRPr lang="en-US" sz="4000" dirty="0">
              <a:solidFill>
                <a:schemeClr val="bg1">
                  <a:lumMod val="65000"/>
                </a:schemeClr>
              </a:solidFill>
              <a:latin typeface="AngsanaUPC" pitchFamily="18" charset="-34"/>
              <a:ea typeface="+mn-ea"/>
              <a:cs typeface="B Titr" pitchFamily="2" charset="-78"/>
            </a:endParaRPr>
          </a:p>
        </p:txBody>
      </p:sp>
    </p:spTree>
    <p:extLst>
      <p:ext uri="{BB962C8B-B14F-4D97-AF65-F5344CB8AC3E}">
        <p14:creationId xmlns:p14="http://schemas.microsoft.com/office/powerpoint/2010/main" val="16577186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344776"/>
            <a:ext cx="9144000" cy="6092965"/>
          </a:xfrm>
          <a:prstGeom prst="rect">
            <a:avLst/>
          </a:prstGeom>
        </p:spPr>
      </p:pic>
    </p:spTree>
    <p:extLst>
      <p:ext uri="{BB962C8B-B14F-4D97-AF65-F5344CB8AC3E}">
        <p14:creationId xmlns:p14="http://schemas.microsoft.com/office/powerpoint/2010/main" val="1383773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828800" y="152400"/>
            <a:ext cx="7848600" cy="1066800"/>
          </a:xfrm>
        </p:spPr>
        <p:txBody>
          <a:bodyPr>
            <a:noAutofit/>
          </a:bodyPr>
          <a:lstStyle/>
          <a:p>
            <a:pPr algn="ctr" rtl="1">
              <a:defRPr/>
            </a:pPr>
            <a:r>
              <a:rPr lang="fa-IR" sz="3200" dirty="0">
                <a:latin typeface="AngsanaUPC" pitchFamily="18" charset="-34"/>
                <a:cs typeface="B Titr" panose="00000700000000000000" pitchFamily="2" charset="-78"/>
              </a:rPr>
              <a:t>هدف نهایی برنامه حذف مالاریا در افق 1404</a:t>
            </a:r>
            <a:endParaRPr lang="en-US" sz="3200" dirty="0">
              <a:solidFill>
                <a:srgbClr val="FFC000"/>
              </a:solidFill>
              <a:latin typeface="AngsanaUPC" pitchFamily="18" charset="-34"/>
              <a:ea typeface="+mn-ea"/>
              <a:cs typeface="B Titr" pitchFamily="2" charset="-78"/>
            </a:endParaRPr>
          </a:p>
        </p:txBody>
      </p:sp>
      <p:sp>
        <p:nvSpPr>
          <p:cNvPr id="22531" name="Content Placeholder 2"/>
          <p:cNvSpPr>
            <a:spLocks noGrp="1"/>
          </p:cNvSpPr>
          <p:nvPr>
            <p:ph idx="1"/>
          </p:nvPr>
        </p:nvSpPr>
        <p:spPr>
          <a:xfrm>
            <a:off x="633045" y="2229852"/>
            <a:ext cx="10708723" cy="4399547"/>
          </a:xfrm>
        </p:spPr>
        <p:txBody>
          <a:bodyPr>
            <a:normAutofit/>
          </a:bodyPr>
          <a:lstStyle/>
          <a:p>
            <a:pPr algn="justLow" rtl="1">
              <a:lnSpc>
                <a:spcPct val="200000"/>
              </a:lnSpc>
              <a:buNone/>
              <a:defRPr/>
            </a:pPr>
            <a:r>
              <a:rPr lang="fa-IR" sz="2000" b="1" dirty="0">
                <a:cs typeface="B Titr" pitchFamily="2" charset="-78"/>
              </a:rPr>
              <a:t>هدف برنامه ، قطع انتقال محلی بیماری </a:t>
            </a:r>
            <a:r>
              <a:rPr lang="fa-IR" sz="2000" b="1" dirty="0" err="1">
                <a:cs typeface="B Titr" pitchFamily="2" charset="-78"/>
              </a:rPr>
              <a:t>مي</a:t>
            </a:r>
            <a:r>
              <a:rPr lang="fa-IR" sz="2000" b="1" dirty="0">
                <a:cs typeface="B Titr" pitchFamily="2" charset="-78"/>
              </a:rPr>
              <a:t> باشد.        </a:t>
            </a:r>
          </a:p>
          <a:p>
            <a:pPr algn="justLow" rtl="1">
              <a:lnSpc>
                <a:spcPct val="200000"/>
              </a:lnSpc>
              <a:buFont typeface="Wingdings" panose="05000000000000000000" pitchFamily="2" charset="2"/>
              <a:buChar char="§"/>
              <a:defRPr/>
            </a:pPr>
            <a:r>
              <a:rPr lang="fa-IR" sz="2000" b="1" dirty="0">
                <a:cs typeface="B Titr" pitchFamily="2" charset="-78"/>
              </a:rPr>
              <a:t>    بدیهی است موارد وارده مالاریا در طی سالهای اجرای برنامه و حتی پس از ان ممکن است کماکان مشاهده شده </a:t>
            </a:r>
            <a:r>
              <a:rPr lang="fa-IR" sz="2000" b="1" dirty="0" err="1">
                <a:cs typeface="B Titr" pitchFamily="2" charset="-78"/>
              </a:rPr>
              <a:t>وهمه</a:t>
            </a:r>
            <a:r>
              <a:rPr lang="fa-IR" sz="2000" b="1" dirty="0">
                <a:cs typeface="B Titr" pitchFamily="2" charset="-78"/>
              </a:rPr>
              <a:t> تلاشها به پیشگیری از برقراری زنجیره انتقال </a:t>
            </a:r>
            <a:r>
              <a:rPr lang="fa-IR" sz="2000" b="1" dirty="0" err="1">
                <a:cs typeface="B Titr" pitchFamily="2" charset="-78"/>
              </a:rPr>
              <a:t>الودگی</a:t>
            </a:r>
            <a:r>
              <a:rPr lang="fa-IR" sz="2000" b="1" dirty="0">
                <a:cs typeface="B Titr" pitchFamily="2" charset="-78"/>
              </a:rPr>
              <a:t> به ساکنین محلی  معطوف می شود.</a:t>
            </a:r>
            <a:r>
              <a:rPr lang="en-US" sz="2000" b="1" dirty="0">
                <a:cs typeface="B Titr" pitchFamily="2" charset="-78"/>
              </a:rPr>
              <a:t> </a:t>
            </a:r>
            <a:endParaRPr lang="fa-IR" sz="2000" b="1" dirty="0">
              <a:cs typeface="B Titr" pitchFamily="2" charset="-78"/>
            </a:endParaRPr>
          </a:p>
          <a:p>
            <a:pPr algn="justLow" rtl="1">
              <a:lnSpc>
                <a:spcPct val="200000"/>
              </a:lnSpc>
              <a:buFont typeface="Wingdings" panose="05000000000000000000" pitchFamily="2" charset="2"/>
              <a:buChar char="§"/>
              <a:defRPr/>
            </a:pPr>
            <a:r>
              <a:rPr lang="fa-IR" sz="2000" b="1" dirty="0">
                <a:cs typeface="B Titr" pitchFamily="2" charset="-78"/>
              </a:rPr>
              <a:t>  </a:t>
            </a:r>
          </a:p>
          <a:p>
            <a:pPr algn="justLow" rtl="1">
              <a:lnSpc>
                <a:spcPct val="200000"/>
              </a:lnSpc>
              <a:buFont typeface="Wingdings" panose="05000000000000000000" pitchFamily="2" charset="2"/>
              <a:buChar char="§"/>
              <a:defRPr/>
            </a:pPr>
            <a:endParaRPr lang="fa-IR" altLang="en-US" sz="2000" b="1" dirty="0">
              <a:cs typeface="B Titr" pitchFamily="2" charset="-78"/>
            </a:endParaRPr>
          </a:p>
          <a:p>
            <a:pPr algn="justLow" rtl="1">
              <a:lnSpc>
                <a:spcPct val="200000"/>
              </a:lnSpc>
              <a:buFont typeface="Wingdings" panose="05000000000000000000" pitchFamily="2" charset="2"/>
              <a:buChar char="§"/>
              <a:defRPr/>
            </a:pPr>
            <a:r>
              <a:rPr lang="ar-SA" altLang="en-US" sz="2000" b="1" dirty="0">
                <a:cs typeface="B Titr" pitchFamily="2" charset="-78"/>
              </a:rPr>
              <a:t>موضوع حذف مالاریا یک برنامه ملی</a:t>
            </a:r>
            <a:r>
              <a:rPr lang="fa-IR" altLang="en-US" sz="2000" b="1" dirty="0">
                <a:cs typeface="B Titr" pitchFamily="2" charset="-78"/>
              </a:rPr>
              <a:t> است و</a:t>
            </a:r>
            <a:r>
              <a:rPr lang="ar-SA" altLang="en-US" sz="2000" b="1" dirty="0">
                <a:cs typeface="B Titr" pitchFamily="2" charset="-78"/>
              </a:rPr>
              <a:t>نه صرفا برنامه وزارت بهداشت، درمان و آموزش پزشکی</a:t>
            </a:r>
            <a:endParaRPr lang="en-US" sz="2000" b="1" dirty="0">
              <a:cs typeface="B Titr"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F9A-C98B-44F2-81C1-5411C69261D6}" type="slidenum">
              <a:rPr kumimoji="0" lang="en-US" sz="1200" b="0" i="0" u="none" strike="noStrike" kern="1200" cap="none" spc="0" normalizeH="0" baseline="0" noProof="0">
                <a:ln>
                  <a:noFill/>
                </a:ln>
                <a:solidFill>
                  <a:prstClr val="black">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95000"/>
                </a:prstClr>
              </a:solidFill>
              <a:effectLst/>
              <a:uLnTx/>
              <a:uFillTx/>
              <a:latin typeface="Corbel"/>
              <a:ea typeface="+mn-ea"/>
              <a:cs typeface="+mn-cs"/>
            </a:endParaRPr>
          </a:p>
        </p:txBody>
      </p:sp>
    </p:spTree>
    <p:extLst>
      <p:ext uri="{BB962C8B-B14F-4D97-AF65-F5344CB8AC3E}">
        <p14:creationId xmlns:p14="http://schemas.microsoft.com/office/powerpoint/2010/main" val="30777260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828800" y="152400"/>
            <a:ext cx="7848600" cy="1066800"/>
          </a:xfrm>
        </p:spPr>
        <p:txBody>
          <a:bodyPr>
            <a:noAutofit/>
          </a:bodyPr>
          <a:lstStyle/>
          <a:p>
            <a:pPr algn="ctr" rtl="1" eaLnBrk="1" hangingPunct="1">
              <a:defRPr/>
            </a:pPr>
            <a:r>
              <a:rPr lang="fa-IR" sz="3200" b="1" dirty="0">
                <a:cs typeface="B Titr" panose="00000700000000000000" pitchFamily="2" charset="-78"/>
              </a:rPr>
              <a:t>تاثیر جابجایی جمعیت بر موارد مالاریای کشور </a:t>
            </a:r>
            <a:r>
              <a:rPr lang="fa-IR" sz="3200" dirty="0">
                <a:solidFill>
                  <a:srgbClr val="FFC000"/>
                </a:solidFill>
                <a:cs typeface="B Titr" pitchFamily="2" charset="-78"/>
              </a:rPr>
              <a:t> مالاریا </a:t>
            </a:r>
            <a:endParaRPr lang="en-US" sz="3200" dirty="0">
              <a:solidFill>
                <a:srgbClr val="FFC000"/>
              </a:solidFill>
              <a:latin typeface="AngsanaUPC" pitchFamily="18" charset="-34"/>
              <a:ea typeface="+mn-ea"/>
              <a:cs typeface="B Titr"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F9A-C98B-44F2-81C1-5411C69261D6}" type="slidenum">
              <a:rPr kumimoji="0" lang="en-US" sz="1200" b="0" i="0" u="none" strike="noStrike" kern="1200" cap="none" spc="0" normalizeH="0" baseline="0" noProof="0">
                <a:ln>
                  <a:noFill/>
                </a:ln>
                <a:solidFill>
                  <a:prstClr val="black">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95000"/>
                </a:prstClr>
              </a:solidFill>
              <a:effectLst/>
              <a:uLnTx/>
              <a:uFillTx/>
              <a:latin typeface="Corbel"/>
              <a:ea typeface="+mn-ea"/>
              <a:cs typeface="+mn-cs"/>
            </a:endParaRPr>
          </a:p>
        </p:txBody>
      </p:sp>
      <p:pic>
        <p:nvPicPr>
          <p:cNvPr id="6" name="Content Placeholder 5">
            <a:extLst>
              <a:ext uri="{FF2B5EF4-FFF2-40B4-BE49-F238E27FC236}">
                <a16:creationId xmlns:a16="http://schemas.microsoft.com/office/drawing/2014/main" id="{A96C76CA-C9E4-4EDA-A147-2357AC703E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0305" y="1482509"/>
            <a:ext cx="6441642" cy="5375491"/>
          </a:xfrm>
        </p:spPr>
      </p:pic>
    </p:spTree>
    <p:extLst>
      <p:ext uri="{BB962C8B-B14F-4D97-AF65-F5344CB8AC3E}">
        <p14:creationId xmlns:p14="http://schemas.microsoft.com/office/powerpoint/2010/main" val="25109058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2988E8F-CABF-43F3-B25B-7B967AAC4260}"/>
              </a:ext>
            </a:extLst>
          </p:cNvPr>
          <p:cNvSpPr txBox="1">
            <a:spLocks/>
          </p:cNvSpPr>
          <p:nvPr/>
        </p:nvSpPr>
        <p:spPr>
          <a:xfrm>
            <a:off x="1406768" y="226925"/>
            <a:ext cx="9144001" cy="998973"/>
          </a:xfrm>
          <a:prstGeom prst="rect">
            <a:avLst/>
          </a:prstGeom>
        </p:spPr>
        <p:txBody>
          <a:bodyPr vert="horz" lIns="91440" rIns="45720" rtlCol="0" anchor="ctr" anchorCtr="0">
            <a:normAutofit/>
            <a:scene3d>
              <a:camera prst="orthographicFront"/>
              <a:lightRig rig="threePt" dir="t">
                <a:rot lat="0" lon="0" rev="4800000"/>
              </a:lightRig>
            </a:scene3d>
            <a:sp3d prstMaterial="matte">
              <a:bevelT w="50800" h="10160"/>
            </a:sp3d>
          </a:bodyPr>
          <a:lstStyle>
            <a:lvl1pPr marL="0" algn="l" defTabSz="914400" rtl="0" eaLnBrk="1" latinLnBrk="0" hangingPunct="1">
              <a:spcBef>
                <a:spcPct val="0"/>
              </a:spcBef>
              <a:buNone/>
              <a:defRPr kumimoji="0" lang="en-GB" sz="3200" b="1" kern="1200" baseline="0" dirty="0">
                <a:solidFill>
                  <a:schemeClr val="bg1"/>
                </a:solidFill>
                <a:effectLst/>
                <a:latin typeface="+mj-lt"/>
                <a:ea typeface="+mj-ea"/>
                <a:cs typeface="+mj-cs"/>
              </a:defRPr>
            </a:lvl1pPr>
            <a:extLst/>
          </a:lstStyle>
          <a:p>
            <a:pPr algn="ctr" rtl="1"/>
            <a:r>
              <a:rPr lang="fa-IR" dirty="0">
                <a:solidFill>
                  <a:srgbClr val="FFC000"/>
                </a:solidFill>
                <a:cs typeface="B Titr" panose="00000700000000000000" pitchFamily="2" charset="-78"/>
              </a:rPr>
              <a:t>نقشه خطر انتقال و بازگشت مالاریا   </a:t>
            </a:r>
            <a:endParaRPr lang="en-US" dirty="0">
              <a:solidFill>
                <a:srgbClr val="FFC000"/>
              </a:solidFill>
              <a:cs typeface="B Titr" panose="00000700000000000000" pitchFamily="2" charset="-78"/>
            </a:endParaRPr>
          </a:p>
        </p:txBody>
      </p:sp>
      <p:pic>
        <p:nvPicPr>
          <p:cNvPr id="16" name="Picture 15">
            <a:extLst>
              <a:ext uri="{FF2B5EF4-FFF2-40B4-BE49-F238E27FC236}">
                <a16:creationId xmlns:a16="http://schemas.microsoft.com/office/drawing/2014/main" id="{0F0A3F81-4CA5-4F29-AF04-437846DF3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371" y="1438757"/>
            <a:ext cx="6160016" cy="5277964"/>
          </a:xfrm>
          <a:prstGeom prst="rect">
            <a:avLst/>
          </a:prstGeom>
        </p:spPr>
      </p:pic>
    </p:spTree>
    <p:extLst>
      <p:ext uri="{BB962C8B-B14F-4D97-AF65-F5344CB8AC3E}">
        <p14:creationId xmlns:p14="http://schemas.microsoft.com/office/powerpoint/2010/main" val="13416538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1981200" y="274638"/>
            <a:ext cx="8229600" cy="706090"/>
          </a:xfrm>
        </p:spPr>
        <p:txBody>
          <a:bodyPr>
            <a:normAutofit/>
          </a:bodyPr>
          <a:lstStyle/>
          <a:p>
            <a:pPr algn="ctr" rtl="1"/>
            <a:r>
              <a:rPr lang="fa-IR" altLang="en-US" sz="3200" b="1" dirty="0">
                <a:solidFill>
                  <a:srgbClr val="FFC000"/>
                </a:solidFill>
                <a:cs typeface="B Titr" pitchFamily="2" charset="-78"/>
              </a:rPr>
              <a:t>دورنمای وضعیت مالاریا در ایران</a:t>
            </a:r>
            <a:endParaRPr lang="en-US" altLang="en-US" sz="3200" b="1" dirty="0">
              <a:solidFill>
                <a:srgbClr val="FFC000"/>
              </a:solidFill>
              <a:cs typeface="B Titr" pitchFamily="2" charset="-78"/>
            </a:endParaRPr>
          </a:p>
        </p:txBody>
      </p:sp>
      <p:sp>
        <p:nvSpPr>
          <p:cNvPr id="43011" name="Rectangle 3"/>
          <p:cNvSpPr>
            <a:spLocks noGrp="1"/>
          </p:cNvSpPr>
          <p:nvPr>
            <p:ph idx="1"/>
          </p:nvPr>
        </p:nvSpPr>
        <p:spPr>
          <a:xfrm>
            <a:off x="734518" y="1603948"/>
            <a:ext cx="10268261" cy="5137420"/>
          </a:xfrm>
        </p:spPr>
        <p:txBody>
          <a:bodyPr>
            <a:normAutofit fontScale="92500" lnSpcReduction="10000"/>
          </a:bodyPr>
          <a:lstStyle/>
          <a:p>
            <a:pPr algn="r" rtl="1">
              <a:lnSpc>
                <a:spcPct val="110000"/>
              </a:lnSpc>
              <a:buClr>
                <a:srgbClr val="008000"/>
              </a:buClr>
              <a:buSzPct val="135000"/>
              <a:buFont typeface="Wingdings" panose="05000000000000000000" pitchFamily="2" charset="2"/>
              <a:buNone/>
            </a:pPr>
            <a:r>
              <a:rPr lang="fa-IR" altLang="en-US" sz="2000" b="1" dirty="0">
                <a:cs typeface="B Titr" pitchFamily="2" charset="-78"/>
              </a:rPr>
              <a:t>با وجود</a:t>
            </a:r>
            <a:r>
              <a:rPr lang="fa-IR" altLang="en-US" sz="1800" dirty="0">
                <a:cs typeface="B Titr" pitchFamily="2" charset="-78"/>
              </a:rPr>
              <a:t>:</a:t>
            </a:r>
          </a:p>
          <a:p>
            <a:pPr algn="r" rtl="1">
              <a:lnSpc>
                <a:spcPct val="150000"/>
              </a:lnSpc>
              <a:buClr>
                <a:srgbClr val="FF6600"/>
              </a:buClr>
              <a:buSzPct val="135000"/>
              <a:buFont typeface="Wingdings" panose="05000000000000000000" pitchFamily="2" charset="2"/>
              <a:buChar char="§"/>
            </a:pPr>
            <a:r>
              <a:rPr lang="fa-IR" altLang="en-US" sz="2000" b="1" dirty="0">
                <a:cs typeface="B Titr" panose="00000700000000000000" pitchFamily="2" charset="-78"/>
              </a:rPr>
              <a:t>حمایت های بالای سیاسی از برنامه کنترل مالاریا در کشور </a:t>
            </a:r>
          </a:p>
          <a:p>
            <a:pPr algn="r" rtl="1">
              <a:lnSpc>
                <a:spcPct val="150000"/>
              </a:lnSpc>
              <a:buClr>
                <a:srgbClr val="FF6600"/>
              </a:buClr>
              <a:buSzPct val="135000"/>
              <a:buFont typeface="Wingdings" panose="05000000000000000000" pitchFamily="2" charset="2"/>
              <a:buChar char="§"/>
            </a:pPr>
            <a:r>
              <a:rPr lang="fa-IR" altLang="en-US" sz="2000" b="1" dirty="0">
                <a:cs typeface="B Titr" panose="00000700000000000000" pitchFamily="2" charset="-78"/>
              </a:rPr>
              <a:t>عملکرد صحیح کارکنان شاغل در سطوح مختلف نظام بهداشتی بخصوص دانشگاه های علوم پزشکی جنوب شرقی </a:t>
            </a:r>
          </a:p>
          <a:p>
            <a:pPr algn="r" rtl="1">
              <a:lnSpc>
                <a:spcPct val="150000"/>
              </a:lnSpc>
              <a:buClr>
                <a:srgbClr val="FF6600"/>
              </a:buClr>
              <a:buSzPct val="135000"/>
              <a:buFont typeface="Wingdings" panose="05000000000000000000" pitchFamily="2" charset="2"/>
              <a:buChar char="§"/>
            </a:pPr>
            <a:r>
              <a:rPr lang="fa-IR" altLang="en-US" sz="2000" b="1" dirty="0">
                <a:cs typeface="B Titr" panose="00000700000000000000" pitchFamily="2" charset="-78"/>
              </a:rPr>
              <a:t>فراهم بودن تشخیص و درمان رایگان در کشور (همراه با پایش مقاومت دارویی) </a:t>
            </a:r>
          </a:p>
          <a:p>
            <a:pPr marL="0" indent="0" algn="ctr" rtl="1">
              <a:lnSpc>
                <a:spcPct val="110000"/>
              </a:lnSpc>
              <a:buClr>
                <a:srgbClr val="008000"/>
              </a:buClr>
              <a:buSzPct val="135000"/>
              <a:buNone/>
            </a:pPr>
            <a:endParaRPr lang="fa-IR" altLang="en-US" sz="1800" b="1" dirty="0">
              <a:solidFill>
                <a:srgbClr val="CC6600"/>
              </a:solidFill>
              <a:cs typeface="B Titr" pitchFamily="2" charset="-78"/>
            </a:endParaRPr>
          </a:p>
          <a:p>
            <a:pPr marL="0" indent="0" algn="ctr" rtl="1">
              <a:lnSpc>
                <a:spcPct val="110000"/>
              </a:lnSpc>
              <a:buClr>
                <a:srgbClr val="008000"/>
              </a:buClr>
              <a:buSzPct val="135000"/>
              <a:buNone/>
            </a:pPr>
            <a:endParaRPr lang="fa-IR" altLang="en-US" sz="1800" b="1" dirty="0">
              <a:solidFill>
                <a:srgbClr val="CC6600"/>
              </a:solidFill>
              <a:cs typeface="B Titr" pitchFamily="2" charset="-78"/>
            </a:endParaRPr>
          </a:p>
          <a:p>
            <a:pPr algn="r" rtl="1">
              <a:lnSpc>
                <a:spcPct val="110000"/>
              </a:lnSpc>
              <a:buClr>
                <a:srgbClr val="008000"/>
              </a:buClr>
              <a:buSzPct val="135000"/>
              <a:buFont typeface="Wingdings" panose="05000000000000000000" pitchFamily="2" charset="2"/>
              <a:buNone/>
            </a:pPr>
            <a:r>
              <a:rPr lang="fa-IR" altLang="en-US" sz="2000" b="1" dirty="0">
                <a:cs typeface="B Titr" pitchFamily="2" charset="-78"/>
              </a:rPr>
              <a:t>اما با توجه به</a:t>
            </a:r>
            <a:r>
              <a:rPr lang="fa-IR" altLang="en-US" sz="1800" dirty="0">
                <a:cs typeface="B Titr" pitchFamily="2" charset="-78"/>
              </a:rPr>
              <a:t>:</a:t>
            </a:r>
          </a:p>
          <a:p>
            <a:pPr algn="r" rtl="1">
              <a:lnSpc>
                <a:spcPct val="150000"/>
              </a:lnSpc>
              <a:buClr>
                <a:srgbClr val="FF6600"/>
              </a:buClr>
              <a:buSzPct val="135000"/>
              <a:buFont typeface="Wingdings" panose="05000000000000000000" pitchFamily="2" charset="2"/>
              <a:buChar char="§"/>
            </a:pPr>
            <a:r>
              <a:rPr lang="fa-IR" altLang="en-US" sz="2000" b="1" dirty="0">
                <a:cs typeface="B Titr" panose="00000700000000000000" pitchFamily="2" charset="-78"/>
              </a:rPr>
              <a:t>تاثیر منفی مالاریای کشور پاکستان</a:t>
            </a:r>
          </a:p>
          <a:p>
            <a:pPr algn="r" rtl="1">
              <a:lnSpc>
                <a:spcPct val="150000"/>
              </a:lnSpc>
              <a:buClr>
                <a:srgbClr val="FF6600"/>
              </a:buClr>
              <a:buSzPct val="135000"/>
              <a:buFont typeface="Wingdings" panose="05000000000000000000" pitchFamily="2" charset="2"/>
              <a:buChar char="§"/>
            </a:pPr>
            <a:r>
              <a:rPr lang="fa-IR" altLang="en-US" sz="2000" b="1" dirty="0">
                <a:cs typeface="B Titr" panose="00000700000000000000" pitchFamily="2" charset="-78"/>
              </a:rPr>
              <a:t>تاثیر پذیری استان سیستان و بلوچستان از مناطق مجاور مرزی ایالت بلوچستان آن </a:t>
            </a:r>
          </a:p>
          <a:p>
            <a:pPr algn="r" rtl="1">
              <a:lnSpc>
                <a:spcPct val="150000"/>
              </a:lnSpc>
              <a:buClr>
                <a:srgbClr val="FF6600"/>
              </a:buClr>
              <a:buSzPct val="135000"/>
              <a:buFont typeface="Wingdings" panose="05000000000000000000" pitchFamily="2" charset="2"/>
              <a:buChar char="§"/>
            </a:pPr>
            <a:r>
              <a:rPr lang="fa-IR" altLang="en-US" sz="2000" b="1" dirty="0">
                <a:cs typeface="B Titr" panose="00000700000000000000" pitchFamily="2" charset="-78"/>
              </a:rPr>
              <a:t>ضعف در بهبود کیفی فعالیت های برنامه کنترل مالاریا در کشور پاکستان و ....</a:t>
            </a:r>
          </a:p>
          <a:p>
            <a:pPr algn="r" rtl="1">
              <a:lnSpc>
                <a:spcPct val="110000"/>
              </a:lnSpc>
              <a:buClr>
                <a:srgbClr val="FF6600"/>
              </a:buClr>
              <a:buSzPct val="135000"/>
              <a:buFont typeface="Wingdings" panose="05000000000000000000" pitchFamily="2" charset="2"/>
              <a:buChar char="§"/>
            </a:pPr>
            <a:endParaRPr lang="fa-IR" altLang="en-US" sz="2000" b="1" dirty="0">
              <a:cs typeface="B Mitra" pitchFamily="2" charset="-78"/>
            </a:endParaRPr>
          </a:p>
          <a:p>
            <a:pPr algn="ctr" rtl="1">
              <a:lnSpc>
                <a:spcPct val="160000"/>
              </a:lnSpc>
              <a:buClr>
                <a:srgbClr val="008000"/>
              </a:buClr>
              <a:buSzPct val="135000"/>
              <a:buNone/>
            </a:pPr>
            <a:r>
              <a:rPr lang="fa-IR" altLang="en-US" sz="2000" b="1" dirty="0">
                <a:solidFill>
                  <a:srgbClr val="FF0000"/>
                </a:solidFill>
                <a:cs typeface="B Titr" pitchFamily="2" charset="-78"/>
              </a:rPr>
              <a:t>باید احتمال بازگشت و  استقرار مجدد بیماری را در نظر داشت و در این مورد همواره محتاط و هوشیار بود! </a:t>
            </a:r>
          </a:p>
          <a:p>
            <a:pPr algn="ctr" rtl="1">
              <a:lnSpc>
                <a:spcPct val="160000"/>
              </a:lnSpc>
              <a:buClr>
                <a:srgbClr val="008000"/>
              </a:buClr>
              <a:buSzPct val="135000"/>
              <a:buFont typeface="Wingdings" panose="05000000000000000000" pitchFamily="2" charset="2"/>
              <a:buNone/>
            </a:pPr>
            <a:r>
              <a:rPr lang="fa-IR" altLang="en-US" sz="2600" b="1" dirty="0">
                <a:solidFill>
                  <a:srgbClr val="FF0000"/>
                </a:solidFill>
                <a:cs typeface="B Titr" pitchFamily="2" charset="-78"/>
              </a:rPr>
              <a:t>پایداری دستاورد حذف بیماری</a:t>
            </a:r>
            <a:r>
              <a:rPr lang="en-US" altLang="en-US" sz="2600" b="1" dirty="0">
                <a:solidFill>
                  <a:srgbClr val="FF0000"/>
                </a:solidFill>
                <a:cs typeface="B Titr" pitchFamily="2" charset="-78"/>
              </a:rPr>
              <a:t> </a:t>
            </a:r>
            <a:r>
              <a:rPr lang="fa-IR" altLang="en-US" sz="2600" b="1" dirty="0">
                <a:solidFill>
                  <a:srgbClr val="FF0000"/>
                </a:solidFill>
                <a:cs typeface="B Titr" pitchFamily="2" charset="-78"/>
              </a:rPr>
              <a:t>نیازمند خرد و اراده جمعی خواهد بود!</a:t>
            </a:r>
            <a:endParaRPr lang="en-US" altLang="en-US" sz="2600" b="1" dirty="0">
              <a:solidFill>
                <a:srgbClr val="FF0000"/>
              </a:solidFill>
              <a:cs typeface="B Titr" pitchFamily="2" charset="-78"/>
            </a:endParaRPr>
          </a:p>
        </p:txBody>
      </p:sp>
    </p:spTree>
    <p:extLst>
      <p:ext uri="{BB962C8B-B14F-4D97-AF65-F5344CB8AC3E}">
        <p14:creationId xmlns:p14="http://schemas.microsoft.com/office/powerpoint/2010/main" val="37764088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828800" y="152400"/>
            <a:ext cx="7848600" cy="1066800"/>
          </a:xfrm>
        </p:spPr>
        <p:txBody>
          <a:bodyPr>
            <a:noAutofit/>
          </a:bodyPr>
          <a:lstStyle/>
          <a:p>
            <a:pPr algn="ctr" rtl="1" eaLnBrk="1" hangingPunct="1">
              <a:defRPr/>
            </a:pPr>
            <a:r>
              <a:rPr lang="fa-IR" sz="3400" dirty="0">
                <a:solidFill>
                  <a:srgbClr val="FFC000"/>
                </a:solidFill>
                <a:cs typeface="B Titr" pitchFamily="2" charset="-78"/>
              </a:rPr>
              <a:t>پیامدهای شکست برنامه حذف مالاریا </a:t>
            </a:r>
            <a:endParaRPr lang="en-US" sz="3400" dirty="0">
              <a:solidFill>
                <a:srgbClr val="FFC000"/>
              </a:solidFill>
              <a:latin typeface="AngsanaUPC" pitchFamily="18" charset="-34"/>
              <a:ea typeface="+mn-ea"/>
              <a:cs typeface="B Titr" pitchFamily="2" charset="-78"/>
            </a:endParaRPr>
          </a:p>
        </p:txBody>
      </p:sp>
      <p:sp>
        <p:nvSpPr>
          <p:cNvPr id="22531" name="Content Placeholder 2"/>
          <p:cNvSpPr>
            <a:spLocks noGrp="1"/>
          </p:cNvSpPr>
          <p:nvPr>
            <p:ph idx="1"/>
          </p:nvPr>
        </p:nvSpPr>
        <p:spPr>
          <a:xfrm>
            <a:off x="134910" y="1484025"/>
            <a:ext cx="11953257" cy="5267294"/>
          </a:xfrm>
        </p:spPr>
        <p:txBody>
          <a:bodyPr>
            <a:noAutofit/>
          </a:bodyPr>
          <a:lstStyle/>
          <a:p>
            <a:pPr marL="118872" indent="0" algn="r" rtl="1">
              <a:lnSpc>
                <a:spcPct val="170000"/>
              </a:lnSpc>
              <a:buNone/>
            </a:pPr>
            <a:r>
              <a:rPr lang="fa-IR" altLang="en-US" sz="1800" b="1" dirty="0">
                <a:cs typeface="B Titr" pitchFamily="2" charset="-78"/>
              </a:rPr>
              <a:t>اما ... در صورت </a:t>
            </a:r>
            <a:r>
              <a:rPr lang="fa-IR" altLang="en-US" sz="1800" b="1" dirty="0">
                <a:solidFill>
                  <a:srgbClr val="FF0000"/>
                </a:solidFill>
                <a:cs typeface="B Titr" pitchFamily="2" charset="-78"/>
              </a:rPr>
              <a:t>نبود اراده جمعی </a:t>
            </a:r>
            <a:r>
              <a:rPr lang="fa-IR" altLang="en-US" sz="1800" b="1" dirty="0">
                <a:cs typeface="B Titr" pitchFamily="2" charset="-78"/>
              </a:rPr>
              <a:t>، و بدنبال آن </a:t>
            </a:r>
            <a:r>
              <a:rPr lang="fa-IR" altLang="en-US" sz="1800" b="1" dirty="0">
                <a:solidFill>
                  <a:srgbClr val="FF0000"/>
                </a:solidFill>
                <a:cs typeface="B Titr" pitchFamily="2" charset="-78"/>
              </a:rPr>
              <a:t>عدم تامین منابع لازم </a:t>
            </a:r>
            <a:r>
              <a:rPr lang="fa-IR" altLang="en-US" sz="1800" b="1" dirty="0">
                <a:cs typeface="B Titr" pitchFamily="2" charset="-78"/>
              </a:rPr>
              <a:t>نه تنها حذف بیماری و </a:t>
            </a:r>
            <a:r>
              <a:rPr lang="fa-IR" altLang="en-US" sz="1800" b="1" dirty="0">
                <a:solidFill>
                  <a:srgbClr val="FF0000"/>
                </a:solidFill>
                <a:cs typeface="B Titr" pitchFamily="2" charset="-78"/>
              </a:rPr>
              <a:t>اخذ گواهی بین المللی محقق نخواهد شد </a:t>
            </a:r>
            <a:r>
              <a:rPr lang="fa-IR" altLang="en-US" sz="2000" b="1" dirty="0">
                <a:cs typeface="B Titr" pitchFamily="2" charset="-78"/>
              </a:rPr>
              <a:t>که :</a:t>
            </a:r>
            <a:endParaRPr lang="fa-IR" altLang="en-US" sz="1800" b="1" dirty="0">
              <a:cs typeface="B Titr" pitchFamily="2" charset="-78"/>
            </a:endParaRPr>
          </a:p>
          <a:p>
            <a:pPr marL="118872" indent="0" algn="r" rtl="1">
              <a:lnSpc>
                <a:spcPct val="170000"/>
              </a:lnSpc>
              <a:buNone/>
            </a:pPr>
            <a:endParaRPr lang="fa-IR" altLang="en-US" sz="1800" b="1" dirty="0">
              <a:cs typeface="B Titr" pitchFamily="2" charset="-78"/>
            </a:endParaRPr>
          </a:p>
          <a:p>
            <a:pPr algn="r" rtl="1">
              <a:lnSpc>
                <a:spcPct val="170000"/>
              </a:lnSpc>
            </a:pPr>
            <a:r>
              <a:rPr lang="fa-IR" sz="1800" b="1" dirty="0">
                <a:cs typeface="B Titr" panose="00000700000000000000" pitchFamily="2" charset="-78"/>
              </a:rPr>
              <a:t>برگشت سرسام آور هزینه های کاهش یافته بدنبال کسب موفقیت های دو دهه اخیر رخ می دهد.</a:t>
            </a:r>
          </a:p>
          <a:p>
            <a:pPr marL="0" indent="0" algn="r" rtl="1">
              <a:lnSpc>
                <a:spcPct val="170000"/>
              </a:lnSpc>
              <a:buNone/>
            </a:pPr>
            <a:endParaRPr lang="fa-IR" sz="1800" b="1" dirty="0">
              <a:cs typeface="B Titr" panose="00000700000000000000" pitchFamily="2" charset="-78"/>
            </a:endParaRPr>
          </a:p>
          <a:p>
            <a:pPr algn="r" rtl="1">
              <a:lnSpc>
                <a:spcPct val="170000"/>
              </a:lnSpc>
            </a:pPr>
            <a:r>
              <a:rPr lang="fa-IR" sz="1800" b="1" dirty="0">
                <a:cs typeface="B Titr" panose="00000700000000000000" pitchFamily="2" charset="-78"/>
              </a:rPr>
              <a:t>بدلیل ریسک ابتلا به بیماری، سرمایه گذاری های نفتی، صنعتی،  تجاری و توریسم در مناطق جنوبی کشور با مخاطرات جدی مواجه خواهد شد.</a:t>
            </a:r>
          </a:p>
          <a:p>
            <a:pPr marL="0" indent="0" algn="r" rtl="1">
              <a:lnSpc>
                <a:spcPct val="170000"/>
              </a:lnSpc>
              <a:buNone/>
            </a:pPr>
            <a:endParaRPr lang="fa-IR" sz="1800" b="1" dirty="0">
              <a:cs typeface="B Titr" panose="00000700000000000000" pitchFamily="2" charset="-78"/>
            </a:endParaRPr>
          </a:p>
          <a:p>
            <a:pPr algn="r" rtl="1">
              <a:lnSpc>
                <a:spcPct val="170000"/>
              </a:lnSpc>
            </a:pPr>
            <a:r>
              <a:rPr lang="fa-IR" sz="1800" b="1" dirty="0">
                <a:cs typeface="B Titr" panose="00000700000000000000" pitchFamily="2" charset="-78"/>
              </a:rPr>
              <a:t>موفقیت های نظام بهداشتی کشور، در سایه وجود مالاریا که بیماری توسعه نیافتگی و فقر قلمداد میشود، کمرنگ خواهدشد.</a:t>
            </a:r>
          </a:p>
          <a:p>
            <a:pPr marL="0" indent="0" algn="r" rtl="1">
              <a:lnSpc>
                <a:spcPct val="170000"/>
              </a:lnSpc>
              <a:buNone/>
            </a:pPr>
            <a:endParaRPr lang="en-US" sz="1800" b="1" dirty="0">
              <a:cs typeface="B Titr" panose="00000700000000000000" pitchFamily="2" charset="-78"/>
            </a:endParaRPr>
          </a:p>
          <a:p>
            <a:pPr algn="r" rtl="1">
              <a:lnSpc>
                <a:spcPct val="170000"/>
              </a:lnSpc>
            </a:pPr>
            <a:r>
              <a:rPr lang="fa-IR" sz="1800" b="1" dirty="0">
                <a:cs typeface="B Titr" panose="00000700000000000000" pitchFamily="2" charset="-78"/>
              </a:rPr>
              <a:t>جایگاه خاص کشور درمنطقه که بدلیل پیشرو بودن برنامه مبارزه با مالاریا در جهان به عنوان یک مدل موفق محسوب می شود، متزلزل می گردد </a:t>
            </a:r>
            <a:r>
              <a:rPr lang="fa-IR" sz="1500" b="1" dirty="0">
                <a:cs typeface="B Titr" panose="00000700000000000000" pitchFamily="2" charset="-78"/>
              </a:rPr>
              <a:t>(در حال حاضر مدیران و کارشناسان منطقه و جهان برای کسب آموزشهای لازم در زمینه برنامه ریزی و کنترل مالاریا به جمهوری اسلامی ایران اعزام می شوند).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F9A-C98B-44F2-81C1-5411C69261D6}" type="slidenum">
              <a:rPr kumimoji="0" lang="en-US" sz="1200" b="0" i="0" u="none" strike="noStrike" kern="1200" cap="none" spc="0" normalizeH="0" baseline="0" noProof="0">
                <a:ln>
                  <a:noFill/>
                </a:ln>
                <a:solidFill>
                  <a:prstClr val="black">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95000"/>
                </a:prstClr>
              </a:solidFill>
              <a:effectLst/>
              <a:uLnTx/>
              <a:uFillTx/>
              <a:latin typeface="Corbel"/>
              <a:ea typeface="+mn-ea"/>
              <a:cs typeface="+mn-cs"/>
            </a:endParaRPr>
          </a:p>
        </p:txBody>
      </p:sp>
    </p:spTree>
    <p:extLst>
      <p:ext uri="{BB962C8B-B14F-4D97-AF65-F5344CB8AC3E}">
        <p14:creationId xmlns:p14="http://schemas.microsoft.com/office/powerpoint/2010/main" val="25846972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23950" y="152400"/>
            <a:ext cx="8553450" cy="1066800"/>
          </a:xfrm>
        </p:spPr>
        <p:txBody>
          <a:bodyPr>
            <a:noAutofit/>
          </a:bodyPr>
          <a:lstStyle/>
          <a:p>
            <a:pPr algn="ctr" rtl="1" eaLnBrk="1" hangingPunct="1">
              <a:defRPr/>
            </a:pPr>
            <a:r>
              <a:rPr lang="fa-IR" sz="3400" dirty="0">
                <a:solidFill>
                  <a:srgbClr val="FFC000"/>
                </a:solidFill>
                <a:cs typeface="B Titr" pitchFamily="2" charset="-78"/>
              </a:rPr>
              <a:t>چالش های برنامه حذف/ پیشگیری از بازگشت مالاریا </a:t>
            </a:r>
            <a:endParaRPr lang="en-US" sz="3400" dirty="0">
              <a:solidFill>
                <a:srgbClr val="FFC000"/>
              </a:solidFill>
              <a:latin typeface="AngsanaUPC" pitchFamily="18" charset="-34"/>
              <a:ea typeface="+mn-ea"/>
              <a:cs typeface="B Titr" pitchFamily="2" charset="-78"/>
            </a:endParaRPr>
          </a:p>
        </p:txBody>
      </p:sp>
      <p:sp>
        <p:nvSpPr>
          <p:cNvPr id="22531" name="Content Placeholder 2"/>
          <p:cNvSpPr>
            <a:spLocks noGrp="1"/>
          </p:cNvSpPr>
          <p:nvPr>
            <p:ph idx="1"/>
          </p:nvPr>
        </p:nvSpPr>
        <p:spPr>
          <a:xfrm>
            <a:off x="723899" y="1808703"/>
            <a:ext cx="10353675" cy="4153948"/>
          </a:xfrm>
        </p:spPr>
        <p:txBody>
          <a:bodyPr>
            <a:normAutofit fontScale="92500"/>
          </a:bodyPr>
          <a:lstStyle/>
          <a:p>
            <a:pPr marL="411480" lvl="0" indent="-342900" algn="r" defTabSz="914400" rtl="1">
              <a:lnSpc>
                <a:spcPct val="150000"/>
              </a:lnSpc>
              <a:spcBef>
                <a:spcPts val="1400"/>
              </a:spcBef>
              <a:buFont typeface="Wingdings" panose="05000000000000000000" pitchFamily="2" charset="2"/>
              <a:buChar char="§"/>
            </a:pPr>
            <a:r>
              <a:rPr lang="fa-IR" sz="2000" b="1" dirty="0">
                <a:cs typeface="B Titr" panose="00000700000000000000" pitchFamily="2" charset="-78"/>
              </a:rPr>
              <a:t>جابجایی جمعیت و رفت و آمدهای کنترل نشده با کشور پاکستان در طول مرز زمینی و دریایی قریب به 1000 کیلومتر و مرز  افغانستان مهم ترین چالش برنامه است (برای مثال مرز حق آباد شهرستان سراوان و مرز پیرکور شهرستان راسک).</a:t>
            </a:r>
            <a:endParaRPr lang="en-US" sz="2000" b="1" dirty="0">
              <a:cs typeface="B Titr" panose="00000700000000000000" pitchFamily="2" charset="-78"/>
            </a:endParaRPr>
          </a:p>
          <a:p>
            <a:pPr marL="411480" lvl="0" indent="-342900" algn="r" defTabSz="914400" rtl="1">
              <a:lnSpc>
                <a:spcPct val="150000"/>
              </a:lnSpc>
              <a:spcBef>
                <a:spcPts val="1400"/>
              </a:spcBef>
              <a:buFont typeface="Wingdings" panose="05000000000000000000" pitchFamily="2" charset="2"/>
              <a:buChar char="§"/>
            </a:pPr>
            <a:r>
              <a:rPr lang="fa-IR" sz="2000" b="1" dirty="0">
                <a:cs typeface="B Titr" panose="00000700000000000000" pitchFamily="2" charset="-78"/>
              </a:rPr>
              <a:t>فراموش شدن مالاریا در استانهای پاک نه تنها فعالیت های برنامه رو با مشکل مواجهه می کند، که طی پنج سال اخیر در برخی از دانشگاههای علوم پزشکی بزرگ مرگ و میر بیماران را نیز سبب شده است.</a:t>
            </a:r>
          </a:p>
          <a:p>
            <a:pPr marL="411480" lvl="0" indent="-342900" algn="r" defTabSz="914400" rtl="1">
              <a:lnSpc>
                <a:spcPct val="150000"/>
              </a:lnSpc>
              <a:spcBef>
                <a:spcPts val="1400"/>
              </a:spcBef>
              <a:buFont typeface="Wingdings" panose="05000000000000000000" pitchFamily="2" charset="2"/>
              <a:buChar char="§"/>
            </a:pPr>
            <a:r>
              <a:rPr lang="fa-IR" sz="2000" b="1" dirty="0">
                <a:cs typeface="B Titr" panose="00000700000000000000" pitchFamily="2" charset="-78"/>
              </a:rPr>
              <a:t>حمایت کمتر با توجه به کم شدن موارد و فراموش شدن مالاریا</a:t>
            </a:r>
          </a:p>
          <a:p>
            <a:pPr marL="411480" lvl="0" indent="-342900" algn="r" defTabSz="914400" rtl="1">
              <a:lnSpc>
                <a:spcPct val="150000"/>
              </a:lnSpc>
              <a:spcBef>
                <a:spcPts val="1400"/>
              </a:spcBef>
              <a:buFont typeface="Wingdings" panose="05000000000000000000" pitchFamily="2" charset="2"/>
              <a:buChar char="§"/>
            </a:pPr>
            <a:r>
              <a:rPr lang="fa-IR" sz="2000" b="1" dirty="0">
                <a:cs typeface="B Titr" panose="00000700000000000000" pitchFamily="2" charset="-78"/>
              </a:rPr>
              <a:t>تنگناهای پیش رو در ارتباط با تحریم ها </a:t>
            </a:r>
            <a:endParaRPr lang="en-US" sz="2000" b="1" dirty="0">
              <a:cs typeface="B Titr" panose="00000700000000000000" pitchFamily="2" charset="-78"/>
            </a:endParaRPr>
          </a:p>
          <a:p>
            <a:pPr marL="411480" lvl="0" indent="-342900" algn="r" defTabSz="914400" rtl="1">
              <a:lnSpc>
                <a:spcPct val="150000"/>
              </a:lnSpc>
              <a:spcBef>
                <a:spcPts val="1400"/>
              </a:spcBef>
              <a:buFont typeface="Wingdings" panose="05000000000000000000" pitchFamily="2" charset="2"/>
              <a:buChar char="§"/>
            </a:pPr>
            <a:r>
              <a:rPr lang="fa-IR" sz="2000" b="1" dirty="0">
                <a:cs typeface="B Titr" panose="00000700000000000000" pitchFamily="2" charset="-78"/>
              </a:rPr>
              <a:t>همراهی کمتر از انتظار برخی از سازمان ها به دلایل مختلف</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F9A-C98B-44F2-81C1-5411C69261D6}" type="slidenum">
              <a:rPr kumimoji="0" lang="en-US" sz="1200" b="0" i="0" u="none" strike="noStrike" kern="1200" cap="none" spc="0" normalizeH="0" baseline="0" noProof="0">
                <a:ln>
                  <a:noFill/>
                </a:ln>
                <a:solidFill>
                  <a:prstClr val="black">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95000"/>
                </a:prstClr>
              </a:solidFill>
              <a:effectLst/>
              <a:uLnTx/>
              <a:uFillTx/>
              <a:latin typeface="Corbel"/>
              <a:ea typeface="+mn-ea"/>
              <a:cs typeface="+mn-cs"/>
            </a:endParaRPr>
          </a:p>
        </p:txBody>
      </p:sp>
      <p:pic>
        <p:nvPicPr>
          <p:cNvPr id="5" name="Picture 4">
            <a:extLst>
              <a:ext uri="{FF2B5EF4-FFF2-40B4-BE49-F238E27FC236}">
                <a16:creationId xmlns:a16="http://schemas.microsoft.com/office/drawing/2014/main" id="{B2D0BD21-4524-4577-ABB2-F357E45E1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977" y="4761455"/>
            <a:ext cx="2112818" cy="1790699"/>
          </a:xfrm>
          <a:prstGeom prst="rect">
            <a:avLst/>
          </a:prstGeom>
        </p:spPr>
      </p:pic>
    </p:spTree>
    <p:extLst>
      <p:ext uri="{BB962C8B-B14F-4D97-AF65-F5344CB8AC3E}">
        <p14:creationId xmlns:p14="http://schemas.microsoft.com/office/powerpoint/2010/main" val="30225873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828800" y="152400"/>
            <a:ext cx="7848600" cy="1066800"/>
          </a:xfrm>
        </p:spPr>
        <p:txBody>
          <a:bodyPr>
            <a:noAutofit/>
          </a:bodyPr>
          <a:lstStyle/>
          <a:p>
            <a:pPr algn="ctr" rtl="1" eaLnBrk="1" hangingPunct="1">
              <a:defRPr/>
            </a:pPr>
            <a:r>
              <a:rPr lang="fa-IR" sz="3400" dirty="0">
                <a:solidFill>
                  <a:srgbClr val="FFC000"/>
                </a:solidFill>
                <a:cs typeface="B Titr" pitchFamily="2" charset="-78"/>
              </a:rPr>
              <a:t>سناریو همکاری در نقاط صفر مرزی </a:t>
            </a:r>
            <a:endParaRPr lang="en-US" sz="3400" dirty="0">
              <a:solidFill>
                <a:srgbClr val="FFC000"/>
              </a:solidFill>
              <a:latin typeface="AngsanaUPC" pitchFamily="18" charset="-34"/>
              <a:ea typeface="+mn-ea"/>
              <a:cs typeface="B Titr" pitchFamily="2" charset="-78"/>
            </a:endParaRPr>
          </a:p>
        </p:txBody>
      </p:sp>
      <p:sp>
        <p:nvSpPr>
          <p:cNvPr id="22531" name="Content Placeholder 2"/>
          <p:cNvSpPr>
            <a:spLocks noGrp="1"/>
          </p:cNvSpPr>
          <p:nvPr>
            <p:ph idx="1"/>
          </p:nvPr>
        </p:nvSpPr>
        <p:spPr>
          <a:xfrm>
            <a:off x="633045" y="1384882"/>
            <a:ext cx="10917271" cy="5568578"/>
          </a:xfrm>
        </p:spPr>
        <p:txBody>
          <a:bodyPr>
            <a:noAutofit/>
          </a:bodyPr>
          <a:lstStyle/>
          <a:p>
            <a:pPr marL="118872" lvl="0" indent="0" algn="r" rtl="1">
              <a:lnSpc>
                <a:spcPct val="170000"/>
              </a:lnSpc>
              <a:buNone/>
            </a:pPr>
            <a:r>
              <a:rPr lang="fa-IR" sz="1500" b="1" dirty="0">
                <a:cs typeface="B Titr" panose="00000700000000000000" pitchFamily="2" charset="-78"/>
              </a:rPr>
              <a:t>موارد مثبت پاسگاه شهید مجد- سال 1400 :</a:t>
            </a:r>
            <a:endParaRPr lang="en-US" sz="1500" dirty="0">
              <a:cs typeface="B Titr" panose="00000700000000000000" pitchFamily="2" charset="-78"/>
            </a:endParaRPr>
          </a:p>
          <a:p>
            <a:pPr lvl="0" algn="r" rtl="1">
              <a:lnSpc>
                <a:spcPct val="170000"/>
              </a:lnSpc>
            </a:pPr>
            <a:r>
              <a:rPr lang="fa-IR" sz="1500" b="1" dirty="0">
                <a:cs typeface="B Nazanin" panose="00000400000000000000" pitchFamily="2" charset="-78"/>
              </a:rPr>
              <a:t>پاسگاه شهید مجد در نقطه صفر مرزی  بین شهرستان های </a:t>
            </a:r>
            <a:r>
              <a:rPr lang="fa-IR" sz="1500" b="1" dirty="0" err="1">
                <a:cs typeface="B Nazanin" panose="00000400000000000000" pitchFamily="2" charset="-78"/>
              </a:rPr>
              <a:t>دشتیاری</a:t>
            </a:r>
            <a:r>
              <a:rPr lang="fa-IR" sz="1500" b="1" dirty="0">
                <a:cs typeface="B Nazanin" panose="00000400000000000000" pitchFamily="2" charset="-78"/>
              </a:rPr>
              <a:t> و </a:t>
            </a:r>
            <a:r>
              <a:rPr lang="fa-IR" sz="1500" b="1" dirty="0" err="1">
                <a:cs typeface="B Nazanin" panose="00000400000000000000" pitchFamily="2" charset="-78"/>
              </a:rPr>
              <a:t>راسک</a:t>
            </a:r>
            <a:r>
              <a:rPr lang="fa-IR" sz="1500" b="1" dirty="0">
                <a:cs typeface="B Nazanin" panose="00000400000000000000" pitchFamily="2" charset="-78"/>
              </a:rPr>
              <a:t> قرار دارد و تقریبا هم راستا با پاسگاه مرزی </a:t>
            </a:r>
            <a:r>
              <a:rPr lang="fa-IR" sz="1500" b="1" dirty="0" err="1">
                <a:cs typeface="B Nazanin" panose="00000400000000000000" pitchFamily="2" charset="-78"/>
              </a:rPr>
              <a:t>کهیرتوک</a:t>
            </a:r>
            <a:r>
              <a:rPr lang="fa-IR" sz="1500" b="1" dirty="0">
                <a:cs typeface="B Nazanin" panose="00000400000000000000" pitchFamily="2" charset="-78"/>
              </a:rPr>
              <a:t> و  بسیار مسیر صعب </a:t>
            </a:r>
            <a:r>
              <a:rPr lang="fa-IR" sz="1500" b="1" dirty="0" err="1">
                <a:cs typeface="B Nazanin" panose="00000400000000000000" pitchFamily="2" charset="-78"/>
              </a:rPr>
              <a:t>العبوری</a:t>
            </a:r>
            <a:r>
              <a:rPr lang="fa-IR" sz="1500" b="1" dirty="0">
                <a:cs typeface="B Nazanin" panose="00000400000000000000" pitchFamily="2" charset="-78"/>
              </a:rPr>
              <a:t> میباشد .از لحاظ بعد مسافت به مرکز </a:t>
            </a:r>
            <a:r>
              <a:rPr lang="fa-IR" sz="1500" b="1" dirty="0" err="1">
                <a:cs typeface="B Nazanin" panose="00000400000000000000" pitchFamily="2" charset="-78"/>
              </a:rPr>
              <a:t>باهوکلات</a:t>
            </a:r>
            <a:r>
              <a:rPr lang="fa-IR" sz="1500" b="1" dirty="0">
                <a:cs typeface="B Nazanin" panose="00000400000000000000" pitchFamily="2" charset="-78"/>
              </a:rPr>
              <a:t> شهرستان </a:t>
            </a:r>
            <a:r>
              <a:rPr lang="fa-IR" sz="1500" b="1" dirty="0" err="1">
                <a:cs typeface="B Nazanin" panose="00000400000000000000" pitchFamily="2" charset="-78"/>
              </a:rPr>
              <a:t>دشتیاری</a:t>
            </a:r>
            <a:r>
              <a:rPr lang="fa-IR" sz="1500" b="1" dirty="0">
                <a:cs typeface="B Nazanin" panose="00000400000000000000" pitchFamily="2" charset="-78"/>
              </a:rPr>
              <a:t> نزدیک می باشد . لازم به ذکر است  پاسگاه شهید مجد تا پاسگاه پاکستان حدود 500 متر فاصله دارد</a:t>
            </a:r>
            <a:r>
              <a:rPr lang="en-US" sz="1500" b="1" dirty="0">
                <a:cs typeface="B Nazanin" panose="00000400000000000000" pitchFamily="2" charset="-78"/>
              </a:rPr>
              <a:t> </a:t>
            </a:r>
            <a:r>
              <a:rPr lang="fa-IR" sz="1500" b="1" dirty="0">
                <a:cs typeface="B Nazanin" panose="00000400000000000000" pitchFamily="2" charset="-78"/>
              </a:rPr>
              <a:t> دو پاسگاه ایران و پاکستان با هم ارتباط دارند و آبادی نزدیک به پاسگاه موجود در خاک پاکستان حدودا 5 کیلومتر میباشد .</a:t>
            </a:r>
            <a:endParaRPr lang="en-US" sz="1500" dirty="0">
              <a:cs typeface="B Nazanin" panose="00000400000000000000" pitchFamily="2" charset="-78"/>
            </a:endParaRPr>
          </a:p>
          <a:p>
            <a:pPr lvl="0" algn="r" rtl="1">
              <a:lnSpc>
                <a:spcPct val="170000"/>
              </a:lnSpc>
            </a:pPr>
            <a:r>
              <a:rPr lang="fa-IR" sz="1500" b="1" dirty="0">
                <a:cs typeface="B Nazanin" panose="00000400000000000000" pitchFamily="2" charset="-78"/>
              </a:rPr>
              <a:t> تردد به این پاسگاه از طریق شهرستان </a:t>
            </a:r>
            <a:r>
              <a:rPr lang="fa-IR" sz="1500" b="1" dirty="0" err="1">
                <a:cs typeface="B Nazanin" panose="00000400000000000000" pitchFamily="2" charset="-78"/>
              </a:rPr>
              <a:t>دشتیاری</a:t>
            </a:r>
            <a:r>
              <a:rPr lang="fa-IR" sz="1500" b="1" dirty="0">
                <a:cs typeface="B Nazanin" panose="00000400000000000000" pitchFamily="2" charset="-78"/>
              </a:rPr>
              <a:t> بدون هماهنگی با هنگ مرزی </a:t>
            </a:r>
            <a:r>
              <a:rPr lang="fa-IR" sz="1500" b="1" dirty="0" err="1">
                <a:cs typeface="B Nazanin" panose="00000400000000000000" pitchFamily="2" charset="-78"/>
              </a:rPr>
              <a:t>جکیگور</a:t>
            </a:r>
            <a:r>
              <a:rPr lang="fa-IR" sz="1500" b="1" dirty="0">
                <a:cs typeface="B Nazanin" panose="00000400000000000000" pitchFamily="2" charset="-78"/>
              </a:rPr>
              <a:t> غیر ممکن میباشد . جهت ورود به پاسگاه باید هماهنگی لازم با هنگ مرزی جکیگور انجام گیرد و تردد به آن پاسگاه، تنها با همراهی نیروی هنگ امکان پذیر است . </a:t>
            </a:r>
            <a:endParaRPr lang="en-US" sz="1500" dirty="0">
              <a:cs typeface="B Nazanin" panose="00000400000000000000" pitchFamily="2" charset="-78"/>
            </a:endParaRPr>
          </a:p>
          <a:p>
            <a:pPr lvl="0" algn="r" rtl="1">
              <a:lnSpc>
                <a:spcPct val="170000"/>
              </a:lnSpc>
            </a:pPr>
            <a:r>
              <a:rPr lang="fa-IR" sz="1500" b="1" dirty="0">
                <a:cs typeface="B Nazanin" panose="00000400000000000000" pitchFamily="2" charset="-78"/>
              </a:rPr>
              <a:t> در پی مراجعه پاسیو و کشف یک مورد مثبت در مهر ماه 1400 در پاسگاه شهید مجد، کارشناسان برنامه از معاونت بهداشتی و ستاد شهرستان راسک به همراه نیروی هنگ، جهت بررسی موارد مثبت به پاسگاه عزیمت نموده، به دنبال بررسی های بیشتر جمعا 6 مورد مثبت مالاریا کشف و درمان شد. </a:t>
            </a:r>
            <a:endParaRPr lang="en-US" sz="1500" dirty="0">
              <a:cs typeface="B Nazanin" panose="00000400000000000000" pitchFamily="2" charset="-78"/>
            </a:endParaRPr>
          </a:p>
          <a:p>
            <a:pPr lvl="0" algn="r" rtl="1">
              <a:lnSpc>
                <a:spcPct val="170000"/>
              </a:lnSpc>
            </a:pPr>
            <a:r>
              <a:rPr lang="fa-IR" sz="1500" b="1" dirty="0">
                <a:cs typeface="B Nazanin" panose="00000400000000000000" pitchFamily="2" charset="-78"/>
              </a:rPr>
              <a:t>آموزش و توضیحات لازم در خصوص علایم و راه های تشخیص و پیشگیری مالاریا داده شد. همچنین چند بسته کیت تشخیص سریع مالاریا (</a:t>
            </a:r>
            <a:r>
              <a:rPr lang="en-US" sz="1500" b="1" dirty="0">
                <a:cs typeface="B Nazanin" panose="00000400000000000000" pitchFamily="2" charset="-78"/>
              </a:rPr>
              <a:t>RDT</a:t>
            </a:r>
            <a:r>
              <a:rPr lang="fa-IR" sz="1500" b="1" dirty="0">
                <a:cs typeface="B Nazanin" panose="00000400000000000000" pitchFamily="2" charset="-78"/>
              </a:rPr>
              <a:t>) به همراه آموزش نحوه استفاده آن  به سه نفر از پرسنل پاسگاه داده شد، همچنین شماره تلفن مامور مراقب و میکروسکوپیست نزدیکترین میز پاسیو به آن پاسگاه (مامور میز پاسیو زردبن)، به فرمانده پاسگاه اعلام گردید و تاکید شد در صورت بروز هر گونه مشکل و علایم مالاریا سریعا به مامور بهداشتی اطلاع داده شود. بعلاوه توصیه  شد که هر سرباز قبل از رفتن به مرخصی  یا جابجایی حتما آزمایش مالاریا انجام دهد تا در صورت مثبت بودن، درمان شده و بررسی کانون انجام گردد تا از انتشار بیماری به سایر نقاط کشور جلوگیری شود .  </a:t>
            </a:r>
          </a:p>
          <a:p>
            <a:pPr marL="118872" lvl="0" indent="0" algn="r" rtl="1">
              <a:lnSpc>
                <a:spcPct val="170000"/>
              </a:lnSpc>
              <a:buNone/>
            </a:pPr>
            <a:r>
              <a:rPr lang="fa-IR" sz="1500" b="1" dirty="0">
                <a:cs typeface="B Titr" panose="00000700000000000000" pitchFamily="2" charset="-78"/>
              </a:rPr>
              <a:t>موارد مشابه در پاسگاه های رسالت، کهیر توک</a:t>
            </a:r>
            <a:endParaRPr lang="en-US" sz="1500" dirty="0">
              <a:cs typeface="B Titr" panose="00000700000000000000" pitchFamily="2" charset="-78"/>
            </a:endParaRPr>
          </a:p>
          <a:p>
            <a:pPr marL="118872" indent="0" algn="r" rtl="1">
              <a:lnSpc>
                <a:spcPct val="170000"/>
              </a:lnSpc>
              <a:buClr>
                <a:srgbClr val="FF0000"/>
              </a:buClr>
              <a:buNone/>
            </a:pPr>
            <a:endParaRPr lang="fa-IR" sz="15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F9A-C98B-44F2-81C1-5411C69261D6}" type="slidenum">
              <a:rPr kumimoji="0" lang="en-US" sz="1200" b="0" i="0" u="none" strike="noStrike" kern="1200" cap="none" spc="0" normalizeH="0" baseline="0" noProof="0">
                <a:ln>
                  <a:noFill/>
                </a:ln>
                <a:solidFill>
                  <a:prstClr val="black">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95000"/>
                </a:prstClr>
              </a:solidFill>
              <a:effectLst/>
              <a:uLnTx/>
              <a:uFillTx/>
              <a:latin typeface="Corbel"/>
              <a:ea typeface="+mn-ea"/>
              <a:cs typeface="+mn-cs"/>
            </a:endParaRPr>
          </a:p>
        </p:txBody>
      </p:sp>
    </p:spTree>
    <p:extLst>
      <p:ext uri="{BB962C8B-B14F-4D97-AF65-F5344CB8AC3E}">
        <p14:creationId xmlns:p14="http://schemas.microsoft.com/office/powerpoint/2010/main" val="9216418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828800" y="152400"/>
            <a:ext cx="7848600" cy="1066800"/>
          </a:xfrm>
        </p:spPr>
        <p:txBody>
          <a:bodyPr>
            <a:noAutofit/>
          </a:bodyPr>
          <a:lstStyle/>
          <a:p>
            <a:pPr algn="ctr" rtl="1" eaLnBrk="1" hangingPunct="1">
              <a:defRPr/>
            </a:pPr>
            <a:r>
              <a:rPr lang="fa-IR" sz="3400" dirty="0">
                <a:solidFill>
                  <a:srgbClr val="FFC000"/>
                </a:solidFill>
                <a:cs typeface="B Titr" pitchFamily="2" charset="-78"/>
              </a:rPr>
              <a:t>انتظارات : پایداری دستاوردهای حذف مالاریا </a:t>
            </a:r>
            <a:endParaRPr lang="en-US" sz="3400" dirty="0">
              <a:solidFill>
                <a:srgbClr val="FFC000"/>
              </a:solidFill>
              <a:latin typeface="AngsanaUPC" pitchFamily="18" charset="-34"/>
              <a:ea typeface="+mn-ea"/>
              <a:cs typeface="B Titr" pitchFamily="2" charset="-78"/>
            </a:endParaRPr>
          </a:p>
        </p:txBody>
      </p:sp>
      <p:sp>
        <p:nvSpPr>
          <p:cNvPr id="22531" name="Content Placeholder 2"/>
          <p:cNvSpPr>
            <a:spLocks noGrp="1"/>
          </p:cNvSpPr>
          <p:nvPr>
            <p:ph idx="1"/>
          </p:nvPr>
        </p:nvSpPr>
        <p:spPr>
          <a:xfrm>
            <a:off x="633046" y="1808702"/>
            <a:ext cx="9653954" cy="4820697"/>
          </a:xfrm>
        </p:spPr>
        <p:txBody>
          <a:bodyPr>
            <a:normAutofit lnSpcReduction="10000"/>
          </a:bodyPr>
          <a:lstStyle/>
          <a:p>
            <a:pPr algn="r" rtl="1">
              <a:lnSpc>
                <a:spcPct val="150000"/>
              </a:lnSpc>
              <a:buClr>
                <a:srgbClr val="FF0000"/>
              </a:buClr>
              <a:buFont typeface="Wingdings" panose="05000000000000000000" pitchFamily="2" charset="2"/>
              <a:buChar char="§"/>
            </a:pPr>
            <a:r>
              <a:rPr lang="fa-IR" sz="2400" b="1" dirty="0">
                <a:cs typeface="B Titr" panose="00000700000000000000" pitchFamily="2" charset="-78"/>
              </a:rPr>
              <a:t>هماهنگی و همکاری بیشتر بین بخشی از صف تا ستاد </a:t>
            </a:r>
          </a:p>
          <a:p>
            <a:pPr algn="r" rtl="1">
              <a:lnSpc>
                <a:spcPct val="150000"/>
              </a:lnSpc>
              <a:buClr>
                <a:srgbClr val="FF0000"/>
              </a:buClr>
              <a:buFont typeface="Wingdings" panose="05000000000000000000" pitchFamily="2" charset="2"/>
              <a:buChar char="§"/>
            </a:pPr>
            <a:r>
              <a:rPr lang="fa-IR" sz="2400" b="1" dirty="0">
                <a:cs typeface="B Titr" panose="00000700000000000000" pitchFamily="2" charset="-78"/>
              </a:rPr>
              <a:t>برگزاری مستمر برنامه های آموزشی مشترک</a:t>
            </a:r>
            <a:r>
              <a:rPr lang="fa-IR" altLang="en-US" sz="2400" b="1" dirty="0">
                <a:cs typeface="B Titr" panose="00000700000000000000" pitchFamily="2" charset="-78"/>
              </a:rPr>
              <a:t> برای رده های مختلف ستادی و محیطی</a:t>
            </a:r>
            <a:endParaRPr lang="fa-IR" sz="2400" b="1" dirty="0">
              <a:cs typeface="B Titr" panose="00000700000000000000" pitchFamily="2" charset="-78"/>
            </a:endParaRPr>
          </a:p>
          <a:p>
            <a:pPr algn="r" rtl="1">
              <a:lnSpc>
                <a:spcPct val="150000"/>
              </a:lnSpc>
              <a:buClr>
                <a:srgbClr val="FF0000"/>
              </a:buClr>
              <a:buFont typeface="Wingdings" panose="05000000000000000000" pitchFamily="2" charset="2"/>
              <a:buChar char="§"/>
            </a:pPr>
            <a:r>
              <a:rPr lang="fa-IR" sz="2400" b="1" dirty="0">
                <a:cs typeface="B Titr" panose="00000700000000000000" pitchFamily="2" charset="-78"/>
              </a:rPr>
              <a:t>برگزاری </a:t>
            </a:r>
            <a:r>
              <a:rPr lang="fa-IR" sz="2400" b="1" dirty="0" err="1">
                <a:cs typeface="B Titr" panose="00000700000000000000" pitchFamily="2" charset="-78"/>
              </a:rPr>
              <a:t>مانورهای</a:t>
            </a:r>
            <a:r>
              <a:rPr lang="fa-IR" sz="2400" b="1" dirty="0">
                <a:cs typeface="B Titr" panose="00000700000000000000" pitchFamily="2" charset="-78"/>
              </a:rPr>
              <a:t> مشترک </a:t>
            </a:r>
            <a:endParaRPr lang="fa-IR" altLang="en-US" sz="2400" b="1" dirty="0">
              <a:cs typeface="B Titr" panose="00000700000000000000" pitchFamily="2" charset="-78"/>
            </a:endParaRPr>
          </a:p>
          <a:p>
            <a:pPr algn="r" rtl="1">
              <a:lnSpc>
                <a:spcPct val="150000"/>
              </a:lnSpc>
              <a:buClr>
                <a:srgbClr val="FF0000"/>
              </a:buClr>
              <a:buFont typeface="Wingdings" panose="05000000000000000000" pitchFamily="2" charset="2"/>
              <a:buChar char="§"/>
            </a:pPr>
            <a:endParaRPr lang="fa-IR" sz="2400" b="1" dirty="0">
              <a:cs typeface="B Titr" panose="00000700000000000000" pitchFamily="2" charset="-78"/>
            </a:endParaRPr>
          </a:p>
          <a:p>
            <a:pPr algn="r" rtl="1">
              <a:lnSpc>
                <a:spcPct val="150000"/>
              </a:lnSpc>
              <a:buClr>
                <a:srgbClr val="FF0000"/>
              </a:buClr>
              <a:buFont typeface="Wingdings" panose="05000000000000000000" pitchFamily="2" charset="2"/>
              <a:buChar char="§"/>
            </a:pPr>
            <a:r>
              <a:rPr lang="fa-IR" sz="2400" b="1" dirty="0">
                <a:cs typeface="B Titr" panose="00000700000000000000" pitchFamily="2" charset="-78"/>
              </a:rPr>
              <a:t>تقویت سیستم </a:t>
            </a:r>
            <a:r>
              <a:rPr lang="fa-IR" sz="2400" b="1" dirty="0" err="1">
                <a:cs typeface="B Titr" panose="00000700000000000000" pitchFamily="2" charset="-78"/>
              </a:rPr>
              <a:t>سورویلانس</a:t>
            </a:r>
            <a:r>
              <a:rPr lang="fa-IR" sz="2400" b="1" dirty="0">
                <a:cs typeface="B Titr" panose="00000700000000000000" pitchFamily="2" charset="-78"/>
              </a:rPr>
              <a:t> (در این مرحله تمرکز بر موارد مالاریا است):</a:t>
            </a:r>
          </a:p>
          <a:p>
            <a:pPr marL="118872" indent="0" algn="r" rtl="1">
              <a:lnSpc>
                <a:spcPct val="150000"/>
              </a:lnSpc>
              <a:buClr>
                <a:srgbClr val="FF0000"/>
              </a:buClr>
              <a:buNone/>
            </a:pPr>
            <a:r>
              <a:rPr lang="fa-IR" sz="2400" b="1" dirty="0">
                <a:cs typeface="B Titr" panose="00000700000000000000" pitchFamily="2" charset="-78"/>
              </a:rPr>
              <a:t>		</a:t>
            </a:r>
            <a:r>
              <a:rPr lang="fa-IR" sz="2000" b="1" dirty="0">
                <a:cs typeface="B Titr" panose="00000700000000000000" pitchFamily="2" charset="-78"/>
              </a:rPr>
              <a:t>بیماریابی و کشف زودرس موارد </a:t>
            </a:r>
          </a:p>
          <a:p>
            <a:pPr marL="118872" indent="0" algn="r" rtl="1">
              <a:lnSpc>
                <a:spcPct val="150000"/>
              </a:lnSpc>
              <a:buClr>
                <a:srgbClr val="FF0000"/>
              </a:buClr>
              <a:buNone/>
            </a:pPr>
            <a:r>
              <a:rPr lang="fa-IR" sz="2000" b="1" dirty="0">
                <a:cs typeface="B Titr" panose="00000700000000000000" pitchFamily="2" charset="-78"/>
              </a:rPr>
              <a:t>		درمان کامل و فوری موارد </a:t>
            </a:r>
          </a:p>
          <a:p>
            <a:pPr algn="r" rtl="1">
              <a:lnSpc>
                <a:spcPct val="150000"/>
              </a:lnSpc>
              <a:buClr>
                <a:srgbClr val="FF0000"/>
              </a:buClr>
              <a:buFont typeface="Wingdings" panose="05000000000000000000" pitchFamily="2" charset="2"/>
              <a:buChar char="§"/>
            </a:pPr>
            <a:endParaRPr lang="fa-IR" sz="2400" b="1" dirty="0">
              <a:cs typeface="B Titr" panose="00000700000000000000" pitchFamily="2" charset="-78"/>
            </a:endParaRPr>
          </a:p>
          <a:p>
            <a:pPr algn="r" rtl="1">
              <a:lnSpc>
                <a:spcPct val="150000"/>
              </a:lnSpc>
              <a:buClr>
                <a:srgbClr val="FF0000"/>
              </a:buClr>
              <a:buFont typeface="Wingdings" panose="05000000000000000000" pitchFamily="2" charset="2"/>
              <a:buChar char="§"/>
            </a:pPr>
            <a:r>
              <a:rPr lang="fa-IR" sz="2400" b="1" dirty="0">
                <a:cs typeface="B Titr" panose="00000700000000000000" pitchFamily="2" charset="-78"/>
              </a:rPr>
              <a:t>گزارش فوری موارد</a:t>
            </a:r>
            <a:endParaRPr lang="fa-IR" sz="2400" b="1" dirty="0">
              <a:solidFill>
                <a:srgbClr val="00B050"/>
              </a:solidFill>
              <a:cs typeface="B Titr" panose="00000700000000000000" pitchFamily="2" charset="-78"/>
            </a:endParaRPr>
          </a:p>
          <a:p>
            <a:pPr marL="118872" indent="0" algn="r" rtl="1">
              <a:lnSpc>
                <a:spcPct val="150000"/>
              </a:lnSpc>
              <a:buClr>
                <a:srgbClr val="FF0000"/>
              </a:buClr>
              <a:buNone/>
            </a:pPr>
            <a:endParaRPr lang="fa-IR" sz="2400" b="1"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F9A-C98B-44F2-81C1-5411C69261D6}" type="slidenum">
              <a:rPr kumimoji="0" lang="en-US" sz="1200" b="0" i="0" u="none" strike="noStrike" kern="1200" cap="none" spc="0" normalizeH="0" baseline="0" noProof="0">
                <a:ln>
                  <a:noFill/>
                </a:ln>
                <a:solidFill>
                  <a:prstClr val="black">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95000"/>
                </a:prstClr>
              </a:solidFill>
              <a:effectLst/>
              <a:uLnTx/>
              <a:uFillTx/>
              <a:latin typeface="Corbel"/>
              <a:ea typeface="+mn-ea"/>
              <a:cs typeface="+mn-cs"/>
            </a:endParaRPr>
          </a:p>
        </p:txBody>
      </p:sp>
    </p:spTree>
    <p:extLst>
      <p:ext uri="{BB962C8B-B14F-4D97-AF65-F5344CB8AC3E}">
        <p14:creationId xmlns:p14="http://schemas.microsoft.com/office/powerpoint/2010/main" val="41940518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A4D34B-3F57-414D-8000-667ABAE623E3}" type="slidenum">
              <a:rPr lang="fa-IR" altLang="en-US">
                <a:solidFill>
                  <a:srgbClr val="B5A788"/>
                </a:solidFill>
                <a:latin typeface="Gill Sans MT" panose="020B0502020104020203" pitchFamily="34" charset="0"/>
                <a:ea typeface="Majalla UI"/>
                <a:cs typeface="Majalla UI"/>
              </a:rPr>
              <a:pPr eaLnBrk="1" hangingPunct="1"/>
              <a:t>28</a:t>
            </a:fld>
            <a:endParaRPr lang="en-US" altLang="en-US">
              <a:solidFill>
                <a:srgbClr val="B5A788"/>
              </a:solidFill>
              <a:latin typeface="Gill Sans MT" panose="020B0502020104020203" pitchFamily="34" charset="0"/>
            </a:endParaRPr>
          </a:p>
        </p:txBody>
      </p:sp>
    </p:spTree>
    <p:extLst>
      <p:ext uri="{BB962C8B-B14F-4D97-AF65-F5344CB8AC3E}">
        <p14:creationId xmlns:p14="http://schemas.microsoft.com/office/powerpoint/2010/main" val="26486215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a:xfrm>
            <a:off x="2133600" y="152400"/>
            <a:ext cx="7543800" cy="1066800"/>
          </a:xfrm>
        </p:spPr>
        <p:txBody>
          <a:bodyPr>
            <a:noAutofit/>
          </a:bodyPr>
          <a:lstStyle/>
          <a:p>
            <a:pPr algn="ctr" rtl="1" eaLnBrk="1" hangingPunct="1">
              <a:defRPr/>
            </a:pPr>
            <a:r>
              <a:rPr lang="fa-IR" sz="4000" dirty="0">
                <a:solidFill>
                  <a:srgbClr val="FFC000"/>
                </a:solidFill>
                <a:cs typeface="B Titr" pitchFamily="2" charset="-78"/>
              </a:rPr>
              <a:t>رویکرد های مختلف مبارزه با مالاریا </a:t>
            </a:r>
            <a:endParaRPr lang="en-US" sz="4000" dirty="0">
              <a:solidFill>
                <a:srgbClr val="FFC000"/>
              </a:solidFill>
              <a:latin typeface="AngsanaUPC" pitchFamily="18" charset="-34"/>
              <a:ea typeface="+mn-ea"/>
              <a:cs typeface="B Titr" pitchFamily="2" charset="-78"/>
            </a:endParaRPr>
          </a:p>
        </p:txBody>
      </p:sp>
      <p:sp>
        <p:nvSpPr>
          <p:cNvPr id="22531" name="Content Placeholder 2"/>
          <p:cNvSpPr>
            <a:spLocks noGrp="1"/>
          </p:cNvSpPr>
          <p:nvPr>
            <p:ph idx="1"/>
          </p:nvPr>
        </p:nvSpPr>
        <p:spPr>
          <a:xfrm>
            <a:off x="633046" y="1524000"/>
            <a:ext cx="9653954" cy="5105400"/>
          </a:xfrm>
        </p:spPr>
        <p:txBody>
          <a:bodyPr>
            <a:normAutofit/>
          </a:bodyPr>
          <a:lstStyle/>
          <a:p>
            <a:pPr marL="118872" indent="0" algn="r" rtl="1">
              <a:lnSpc>
                <a:spcPct val="150000"/>
              </a:lnSpc>
              <a:buClr>
                <a:srgbClr val="FF0000"/>
              </a:buClr>
              <a:buNone/>
            </a:pPr>
            <a:r>
              <a:rPr lang="ar-SA" sz="2000" b="1" dirty="0">
                <a:cs typeface="B Titr" panose="00000700000000000000" pitchFamily="2" charset="-78"/>
              </a:rPr>
              <a:t>ریشه</a:t>
            </a:r>
            <a:r>
              <a:rPr lang="fa-IR" sz="2000" b="1" dirty="0">
                <a:cs typeface="B Titr" panose="00000700000000000000" pitchFamily="2" charset="-78"/>
              </a:rPr>
              <a:t> </a:t>
            </a:r>
            <a:r>
              <a:rPr lang="ar-SA" sz="2000" b="1" dirty="0">
                <a:cs typeface="B Titr" panose="00000700000000000000" pitchFamily="2" charset="-78"/>
              </a:rPr>
              <a:t>کنی</a:t>
            </a:r>
            <a:endParaRPr lang="fa-IR" sz="2000" b="1" dirty="0">
              <a:cs typeface="B Titr" panose="00000700000000000000" pitchFamily="2" charset="-78"/>
            </a:endParaRPr>
          </a:p>
          <a:p>
            <a:pPr lvl="1" algn="r" rtl="1">
              <a:lnSpc>
                <a:spcPct val="150000"/>
              </a:lnSpc>
              <a:buClr>
                <a:srgbClr val="0033CC"/>
              </a:buClr>
              <a:buSzPct val="100000"/>
            </a:pPr>
            <a:r>
              <a:rPr lang="fa-IR" sz="1600" dirty="0">
                <a:cs typeface="B Titr" panose="00000700000000000000" pitchFamily="2" charset="-78"/>
              </a:rPr>
              <a:t>”</a:t>
            </a:r>
            <a:r>
              <a:rPr lang="ar-SA" sz="1600" dirty="0">
                <a:cs typeface="B Titr" panose="00000700000000000000" pitchFamily="2" charset="-78"/>
              </a:rPr>
              <a:t>کاهش دائمی بروز عفونت ناشی از یک عامل بیماریزای خاص به میزان صفر در سراسر جهان</a:t>
            </a:r>
            <a:r>
              <a:rPr lang="fa-IR" sz="1600" dirty="0">
                <a:cs typeface="B Titr" panose="00000700000000000000" pitchFamily="2" charset="-78"/>
              </a:rPr>
              <a:t>“</a:t>
            </a:r>
          </a:p>
          <a:p>
            <a:pPr lvl="1" algn="r" rtl="1">
              <a:lnSpc>
                <a:spcPct val="150000"/>
              </a:lnSpc>
              <a:buClr>
                <a:srgbClr val="0033CC"/>
              </a:buClr>
              <a:buSzPct val="100000"/>
            </a:pPr>
            <a:r>
              <a:rPr lang="fa-IR" sz="1600" dirty="0">
                <a:cs typeface="B Titr" panose="00000700000000000000" pitchFamily="2" charset="-78"/>
              </a:rPr>
              <a:t>پس از تایید </a:t>
            </a:r>
            <a:r>
              <a:rPr lang="ar-SA" sz="1600" dirty="0">
                <a:cs typeface="B Titr" panose="00000700000000000000" pitchFamily="2" charset="-78"/>
              </a:rPr>
              <a:t>توقف انتقال در جهان نیازی به اقدامات </a:t>
            </a:r>
            <a:r>
              <a:rPr lang="fa-IR" sz="1600" dirty="0">
                <a:cs typeface="B Titr" panose="00000700000000000000" pitchFamily="2" charset="-78"/>
              </a:rPr>
              <a:t>م</a:t>
            </a:r>
            <a:r>
              <a:rPr lang="ar-SA" sz="1600" dirty="0">
                <a:cs typeface="B Titr" panose="00000700000000000000" pitchFamily="2" charset="-78"/>
              </a:rPr>
              <a:t>داخله</a:t>
            </a:r>
            <a:r>
              <a:rPr lang="fa-IR" sz="1600" dirty="0">
                <a:cs typeface="B Titr" panose="00000700000000000000" pitchFamily="2" charset="-78"/>
              </a:rPr>
              <a:t> </a:t>
            </a:r>
            <a:r>
              <a:rPr lang="ar-SA" sz="1600" dirty="0">
                <a:cs typeface="B Titr" panose="00000700000000000000" pitchFamily="2" charset="-78"/>
              </a:rPr>
              <a:t>ای نیست</a:t>
            </a:r>
            <a:endParaRPr lang="fa-IR" sz="1600" dirty="0">
              <a:cs typeface="B Titr" panose="00000700000000000000" pitchFamily="2" charset="-78"/>
            </a:endParaRPr>
          </a:p>
          <a:p>
            <a:pPr lvl="1" algn="r" rtl="1">
              <a:lnSpc>
                <a:spcPct val="150000"/>
              </a:lnSpc>
              <a:buClr>
                <a:srgbClr val="FF0000"/>
              </a:buClr>
              <a:buNone/>
            </a:pPr>
            <a:endParaRPr lang="en-US" sz="1600" dirty="0">
              <a:cs typeface="B Titr" panose="00000700000000000000" pitchFamily="2" charset="-78"/>
            </a:endParaRPr>
          </a:p>
          <a:p>
            <a:pPr marL="118872" indent="0" algn="r" rtl="1">
              <a:lnSpc>
                <a:spcPct val="150000"/>
              </a:lnSpc>
              <a:buClr>
                <a:srgbClr val="FF0000"/>
              </a:buClr>
              <a:buNone/>
            </a:pPr>
            <a:r>
              <a:rPr lang="ar-SA" sz="2000" b="1" dirty="0">
                <a:cs typeface="B Titr" panose="00000700000000000000" pitchFamily="2" charset="-78"/>
              </a:rPr>
              <a:t>کنترل</a:t>
            </a:r>
            <a:endParaRPr lang="fa-IR" sz="2000" b="1" dirty="0">
              <a:cs typeface="B Titr" panose="00000700000000000000" pitchFamily="2" charset="-78"/>
            </a:endParaRPr>
          </a:p>
          <a:p>
            <a:pPr lvl="1" algn="r" rtl="1">
              <a:lnSpc>
                <a:spcPct val="150000"/>
              </a:lnSpc>
              <a:buClr>
                <a:srgbClr val="0033CC"/>
              </a:buClr>
              <a:buSzPct val="100000"/>
            </a:pPr>
            <a:r>
              <a:rPr lang="ar-SA" sz="1600" dirty="0">
                <a:cs typeface="B Titr" panose="00000700000000000000" pitchFamily="2" charset="-78"/>
              </a:rPr>
              <a:t>"کاهش بار بیماری در سطحی که دیگر مشکل بهداشتی محسوب نشود”</a:t>
            </a:r>
            <a:r>
              <a:rPr lang="fa-IR" sz="1600" dirty="0">
                <a:cs typeface="B Titr" panose="00000700000000000000" pitchFamily="2" charset="-78"/>
              </a:rPr>
              <a:t> (</a:t>
            </a:r>
            <a:r>
              <a:rPr lang="ar-SA" sz="1600" dirty="0">
                <a:cs typeface="B Titr" panose="00000700000000000000" pitchFamily="2" charset="-78"/>
              </a:rPr>
              <a:t>کاهش</a:t>
            </a:r>
            <a:r>
              <a:rPr lang="fa-IR" sz="1600" dirty="0">
                <a:cs typeface="B Titr" panose="00000700000000000000" pitchFamily="2" charset="-78"/>
              </a:rPr>
              <a:t> </a:t>
            </a:r>
            <a:r>
              <a:rPr lang="ar-SA" sz="1600" dirty="0">
                <a:cs typeface="B Titr" panose="00000700000000000000" pitchFamily="2" charset="-78"/>
              </a:rPr>
              <a:t>بروز، شیوع، یا مرگ و میر به سطح قابل قبو</a:t>
            </a:r>
            <a:r>
              <a:rPr lang="fa-IR" sz="1600" dirty="0">
                <a:cs typeface="B Titr" panose="00000700000000000000" pitchFamily="2" charset="-78"/>
              </a:rPr>
              <a:t>ل)</a:t>
            </a:r>
          </a:p>
          <a:p>
            <a:pPr lvl="1" algn="r" rtl="1">
              <a:lnSpc>
                <a:spcPct val="150000"/>
              </a:lnSpc>
              <a:buClr>
                <a:srgbClr val="0033CC"/>
              </a:buClr>
              <a:buSzPct val="100000"/>
            </a:pPr>
            <a:r>
              <a:rPr lang="fa-IR" sz="1600" dirty="0">
                <a:cs typeface="B Titr" panose="00000700000000000000" pitchFamily="2" charset="-78"/>
              </a:rPr>
              <a:t>محدوده زمانی ندارد</a:t>
            </a:r>
            <a:endParaRPr lang="en-US" sz="1600" dirty="0">
              <a:cs typeface="B Titr" panose="00000700000000000000" pitchFamily="2" charset="-78"/>
            </a:endParaRPr>
          </a:p>
          <a:p>
            <a:pPr algn="r" rtl="1">
              <a:lnSpc>
                <a:spcPct val="150000"/>
              </a:lnSpc>
              <a:buClr>
                <a:srgbClr val="FF0000"/>
              </a:buClr>
            </a:pPr>
            <a:endParaRPr lang="fa-IR" sz="1600" dirty="0">
              <a:cs typeface="B Titr" panose="00000700000000000000" pitchFamily="2" charset="-78"/>
            </a:endParaRPr>
          </a:p>
          <a:p>
            <a:pPr marL="118872" indent="0" algn="r" rtl="1">
              <a:lnSpc>
                <a:spcPct val="150000"/>
              </a:lnSpc>
              <a:buClr>
                <a:srgbClr val="FF0000"/>
              </a:buClr>
              <a:buNone/>
            </a:pPr>
            <a:r>
              <a:rPr lang="ar-SA" sz="1600" dirty="0">
                <a:cs typeface="B Titr" panose="00000700000000000000" pitchFamily="2" charset="-78"/>
              </a:rPr>
              <a:t>حذف </a:t>
            </a:r>
            <a:endParaRPr lang="fa-IR" sz="1600" dirty="0">
              <a:cs typeface="B Titr" panose="00000700000000000000" pitchFamily="2" charset="-78"/>
            </a:endParaRPr>
          </a:p>
          <a:p>
            <a:pPr lvl="1" algn="r" rtl="1">
              <a:lnSpc>
                <a:spcPct val="150000"/>
              </a:lnSpc>
              <a:buClr>
                <a:srgbClr val="0033CC"/>
              </a:buClr>
              <a:buSzPct val="100000"/>
            </a:pPr>
            <a:r>
              <a:rPr lang="fa-IR" sz="1600" dirty="0">
                <a:cs typeface="B Titr" panose="00000700000000000000" pitchFamily="2" charset="-78"/>
              </a:rPr>
              <a:t>”</a:t>
            </a:r>
            <a:r>
              <a:rPr lang="ar-SA" sz="1600" dirty="0">
                <a:cs typeface="B Titr" panose="00000700000000000000" pitchFamily="2" charset="-78"/>
              </a:rPr>
              <a:t>قطع انتقال محلی ناشی از گزش پشه آلوده در یک محدوده جغرافیایی مشخص“</a:t>
            </a:r>
            <a:endParaRPr lang="fa-IR" sz="1600" dirty="0">
              <a:cs typeface="B Titr" panose="00000700000000000000" pitchFamily="2" charset="-78"/>
            </a:endParaRPr>
          </a:p>
          <a:p>
            <a:pPr lvl="1" algn="r" rtl="1">
              <a:lnSpc>
                <a:spcPct val="150000"/>
              </a:lnSpc>
              <a:buClr>
                <a:srgbClr val="0033CC"/>
              </a:buClr>
              <a:buSzPct val="100000"/>
            </a:pPr>
            <a:r>
              <a:rPr lang="ar-SA" sz="1600" dirty="0">
                <a:cs typeface="B Titr" panose="00000700000000000000" pitchFamily="2" charset="-78"/>
              </a:rPr>
              <a:t>یعنی بروز صفر موارد مبتلای محلی</a:t>
            </a:r>
            <a:r>
              <a:rPr lang="fa-IR" sz="1600" dirty="0">
                <a:cs typeface="B Titr" panose="00000700000000000000" pitchFamily="2" charset="-78"/>
              </a:rPr>
              <a:t>، </a:t>
            </a:r>
            <a:r>
              <a:rPr lang="ar-SA" sz="1600" dirty="0">
                <a:cs typeface="B Titr" panose="00000700000000000000" pitchFamily="2" charset="-78"/>
              </a:rPr>
              <a:t>موارد وارده همچنان رخ می</a:t>
            </a:r>
            <a:r>
              <a:rPr lang="fa-IR" sz="1600" dirty="0">
                <a:cs typeface="B Titr" panose="00000700000000000000" pitchFamily="2" charset="-78"/>
              </a:rPr>
              <a:t> </a:t>
            </a:r>
            <a:r>
              <a:rPr lang="ar-SA" sz="1600" dirty="0">
                <a:cs typeface="B Titr" panose="00000700000000000000" pitchFamily="2" charset="-78"/>
              </a:rPr>
              <a:t>دهد؛ </a:t>
            </a:r>
            <a:endParaRPr lang="fa-IR" sz="1600" dirty="0">
              <a:cs typeface="B Titr" panose="00000700000000000000" pitchFamily="2" charset="-78"/>
            </a:endParaRPr>
          </a:p>
          <a:p>
            <a:pPr lvl="1" algn="r" rtl="1">
              <a:lnSpc>
                <a:spcPct val="150000"/>
              </a:lnSpc>
              <a:buClr>
                <a:srgbClr val="0033CC"/>
              </a:buClr>
              <a:buSzPct val="100000"/>
            </a:pPr>
            <a:r>
              <a:rPr lang="ar-SA" sz="1600" dirty="0">
                <a:cs typeface="B Titr" panose="00000700000000000000" pitchFamily="2" charset="-78"/>
              </a:rPr>
              <a:t>نیاز به ادامه اقدامات مداخله</a:t>
            </a:r>
            <a:r>
              <a:rPr lang="fa-IR" sz="1600" dirty="0">
                <a:cs typeface="B Titr" panose="00000700000000000000" pitchFamily="2" charset="-78"/>
              </a:rPr>
              <a:t> </a:t>
            </a:r>
            <a:r>
              <a:rPr lang="ar-SA" sz="1600" dirty="0">
                <a:cs typeface="B Titr" panose="00000700000000000000" pitchFamily="2" charset="-78"/>
              </a:rPr>
              <a:t>ای برای جلوگیری از برقراری دوباره</a:t>
            </a:r>
            <a:endParaRPr lang="en-US" sz="1600" dirty="0">
              <a:cs typeface="B Titr" panose="00000700000000000000" pitchFamily="2" charset="-78"/>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F9A-C98B-44F2-81C1-5411C69261D6}" type="slidenum">
              <a:rPr kumimoji="0" lang="en-US" sz="1200" b="0" i="0" u="none" strike="noStrike" kern="1200" cap="none" spc="0" normalizeH="0" baseline="0" noProof="0">
                <a:ln>
                  <a:noFill/>
                </a:ln>
                <a:solidFill>
                  <a:prstClr val="black">
                    <a:tint val="9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95000"/>
                </a:prstClr>
              </a:solidFill>
              <a:effectLst/>
              <a:uLnTx/>
              <a:uFillTx/>
              <a:latin typeface="Corbel"/>
              <a:ea typeface="+mn-ea"/>
              <a:cs typeface="+mn-cs"/>
            </a:endParaRPr>
          </a:p>
        </p:txBody>
      </p:sp>
    </p:spTree>
    <p:extLst>
      <p:ext uri="{BB962C8B-B14F-4D97-AF65-F5344CB8AC3E}">
        <p14:creationId xmlns:p14="http://schemas.microsoft.com/office/powerpoint/2010/main" val="327950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defRPr/>
            </a:pPr>
            <a:r>
              <a:rPr lang="fa-IR" sz="4400" dirty="0">
                <a:solidFill>
                  <a:srgbClr val="FFC000"/>
                </a:solidFill>
                <a:latin typeface="AngsanaUPC" pitchFamily="18" charset="-34"/>
                <a:ea typeface="+mn-ea"/>
                <a:cs typeface="B Titr" pitchFamily="2" charset="-78"/>
              </a:rPr>
              <a:t>اهمیت مالاریا</a:t>
            </a:r>
            <a:endParaRPr lang="en-US" sz="4400" dirty="0">
              <a:solidFill>
                <a:srgbClr val="FFC000"/>
              </a:solidFill>
              <a:latin typeface="AngsanaUPC" pitchFamily="18" charset="-34"/>
              <a:ea typeface="+mn-ea"/>
              <a:cs typeface="B Titr" pitchFamily="2" charset="-78"/>
            </a:endParaRPr>
          </a:p>
        </p:txBody>
      </p:sp>
      <p:sp>
        <p:nvSpPr>
          <p:cNvPr id="5" name="Slide Number Placeholder 4"/>
          <p:cNvSpPr>
            <a:spLocks noGrp="1"/>
          </p:cNvSpPr>
          <p:nvPr>
            <p:ph type="sldNum" sz="quarter" idx="12"/>
          </p:nvPr>
        </p:nvSpPr>
        <p:spPr/>
        <p:txBody>
          <a:bodyPr/>
          <a:lstStyle/>
          <a:p>
            <a:pPr>
              <a:defRPr/>
            </a:pPr>
            <a:fld id="{E745DE6B-2CCA-4A39-9B02-58137062CF49}" type="slidenum">
              <a:rPr lang="en-US">
                <a:solidFill>
                  <a:prstClr val="black">
                    <a:tint val="95000"/>
                  </a:prstClr>
                </a:solidFill>
                <a:latin typeface="Corbel"/>
              </a:rPr>
              <a:pPr>
                <a:defRPr/>
              </a:pPr>
              <a:t>3</a:t>
            </a:fld>
            <a:endParaRPr lang="en-US" dirty="0">
              <a:solidFill>
                <a:prstClr val="black">
                  <a:tint val="95000"/>
                </a:prstClr>
              </a:solidFill>
              <a:latin typeface="Corbel"/>
            </a:endParaRPr>
          </a:p>
        </p:txBody>
      </p:sp>
      <p:sp>
        <p:nvSpPr>
          <p:cNvPr id="3" name="Content Placeholder 2"/>
          <p:cNvSpPr>
            <a:spLocks noGrp="1"/>
          </p:cNvSpPr>
          <p:nvPr>
            <p:ph sz="half" idx="1"/>
          </p:nvPr>
        </p:nvSpPr>
        <p:spPr>
          <a:xfrm>
            <a:off x="905164" y="1753159"/>
            <a:ext cx="9461789" cy="4855464"/>
          </a:xfrm>
        </p:spPr>
        <p:txBody>
          <a:bodyPr>
            <a:noAutofit/>
          </a:bodyPr>
          <a:lstStyle/>
          <a:p>
            <a:pPr algn="r" rtl="1">
              <a:lnSpc>
                <a:spcPct val="150000"/>
              </a:lnSpc>
              <a:spcBef>
                <a:spcPct val="0"/>
              </a:spcBef>
              <a:buClr>
                <a:srgbClr val="FF0000"/>
              </a:buClr>
              <a:buSzPct val="100000"/>
              <a:buFont typeface="Wingdings" pitchFamily="2" charset="2"/>
              <a:buChar char="§"/>
              <a:defRPr/>
            </a:pPr>
            <a:r>
              <a:rPr lang="fa-IR" sz="1800" b="1" dirty="0">
                <a:latin typeface="AngsanaUPC" pitchFamily="18" charset="-34"/>
                <a:cs typeface="B Titr" panose="00000700000000000000" pitchFamily="2" charset="-78"/>
              </a:rPr>
              <a:t>بروز سالیانه  مالاریا در جهان 5 برابر همه موارد ایدز، سل و سرخک </a:t>
            </a:r>
          </a:p>
          <a:p>
            <a:pPr algn="r" rtl="1">
              <a:lnSpc>
                <a:spcPct val="150000"/>
              </a:lnSpc>
              <a:spcBef>
                <a:spcPct val="0"/>
              </a:spcBef>
              <a:buClr>
                <a:srgbClr val="FF0000"/>
              </a:buClr>
              <a:buSzPct val="100000"/>
              <a:buFont typeface="Wingdings" pitchFamily="2" charset="2"/>
              <a:buChar char="§"/>
              <a:defRPr/>
            </a:pPr>
            <a:endParaRPr lang="en-US" sz="1800" b="1" dirty="0">
              <a:latin typeface="AngsanaUPC" pitchFamily="18" charset="-34"/>
              <a:cs typeface="B Titr" panose="00000700000000000000" pitchFamily="2" charset="-78"/>
            </a:endParaRPr>
          </a:p>
          <a:p>
            <a:pPr algn="r" rtl="1">
              <a:lnSpc>
                <a:spcPct val="150000"/>
              </a:lnSpc>
              <a:spcBef>
                <a:spcPct val="0"/>
              </a:spcBef>
              <a:buClr>
                <a:srgbClr val="FF0000"/>
              </a:buClr>
              <a:buSzPct val="100000"/>
              <a:buFont typeface="Wingdings" pitchFamily="2" charset="2"/>
              <a:buChar char="§"/>
              <a:defRPr/>
            </a:pPr>
            <a:r>
              <a:rPr lang="fa-IR" sz="1800" b="1" dirty="0">
                <a:latin typeface="AngsanaUPC" pitchFamily="18" charset="-34"/>
                <a:cs typeface="B Titr" panose="00000700000000000000" pitchFamily="2" charset="-78"/>
              </a:rPr>
              <a:t>200-300 میلیون مبتلا</a:t>
            </a:r>
          </a:p>
          <a:p>
            <a:pPr algn="r" rtl="1">
              <a:lnSpc>
                <a:spcPct val="150000"/>
              </a:lnSpc>
              <a:spcBef>
                <a:spcPct val="0"/>
              </a:spcBef>
              <a:buClr>
                <a:srgbClr val="FF0000"/>
              </a:buClr>
              <a:buSzPct val="100000"/>
              <a:buFont typeface="Wingdings" pitchFamily="2" charset="2"/>
              <a:buChar char="§"/>
              <a:defRPr/>
            </a:pPr>
            <a:r>
              <a:rPr lang="fa-IR" sz="1800" b="1" dirty="0">
                <a:latin typeface="AngsanaUPC" pitchFamily="18" charset="-34"/>
                <a:cs typeface="B Titr" panose="00000700000000000000" pitchFamily="2" charset="-78"/>
              </a:rPr>
              <a:t>بیش از 500 هزار مرگ</a:t>
            </a:r>
            <a:endParaRPr lang="en-US" sz="1800" b="1" dirty="0">
              <a:latin typeface="AngsanaUPC" pitchFamily="18" charset="-34"/>
              <a:cs typeface="B Titr" panose="00000700000000000000" pitchFamily="2" charset="-78"/>
            </a:endParaRPr>
          </a:p>
          <a:p>
            <a:pPr algn="r" rtl="1">
              <a:lnSpc>
                <a:spcPct val="150000"/>
              </a:lnSpc>
              <a:spcBef>
                <a:spcPct val="0"/>
              </a:spcBef>
              <a:buClr>
                <a:srgbClr val="FF0000"/>
              </a:buClr>
              <a:buSzPct val="100000"/>
              <a:buFont typeface="Wingdings" pitchFamily="2" charset="2"/>
              <a:buChar char="§"/>
              <a:defRPr/>
            </a:pPr>
            <a:endParaRPr lang="fa-IR" sz="1400" b="1" dirty="0">
              <a:latin typeface="AngsanaUPC" pitchFamily="18" charset="-34"/>
              <a:cs typeface="B Titr" panose="00000700000000000000" pitchFamily="2" charset="-78"/>
            </a:endParaRPr>
          </a:p>
          <a:p>
            <a:pPr algn="r" rtl="1">
              <a:lnSpc>
                <a:spcPct val="150000"/>
              </a:lnSpc>
              <a:spcBef>
                <a:spcPct val="0"/>
              </a:spcBef>
              <a:buClr>
                <a:srgbClr val="FF0000"/>
              </a:buClr>
              <a:buSzPct val="100000"/>
              <a:buFont typeface="Wingdings" pitchFamily="2" charset="2"/>
              <a:buChar char="§"/>
              <a:defRPr/>
            </a:pPr>
            <a:endParaRPr lang="fa-IR" sz="1400" b="1" dirty="0">
              <a:latin typeface="AngsanaUPC" pitchFamily="18" charset="-34"/>
              <a:cs typeface="B Titr" panose="00000700000000000000" pitchFamily="2" charset="-78"/>
            </a:endParaRPr>
          </a:p>
          <a:p>
            <a:pPr algn="r" rtl="1">
              <a:lnSpc>
                <a:spcPct val="150000"/>
              </a:lnSpc>
              <a:spcBef>
                <a:spcPct val="0"/>
              </a:spcBef>
              <a:buClr>
                <a:srgbClr val="FF0000"/>
              </a:buClr>
              <a:buSzPct val="100000"/>
              <a:buFont typeface="Wingdings" pitchFamily="2" charset="2"/>
              <a:buChar char="§"/>
              <a:defRPr/>
            </a:pPr>
            <a:r>
              <a:rPr lang="ar-SA" altLang="en-US" sz="1800" b="1" dirty="0">
                <a:latin typeface="AngsanaUPC" pitchFamily="18" charset="-34"/>
                <a:cs typeface="B Titr" panose="00000700000000000000" pitchFamily="2" charset="-78"/>
              </a:rPr>
              <a:t>هر ثانيه 10 مورد مالاريا در جهان در حال توسعه ايجاد ميشود</a:t>
            </a:r>
            <a:r>
              <a:rPr lang="fa-IR" altLang="en-US" sz="1800" b="1" dirty="0">
                <a:latin typeface="AngsanaUPC" pitchFamily="18" charset="-34"/>
                <a:cs typeface="B Titr" panose="00000700000000000000" pitchFamily="2" charset="-78"/>
              </a:rPr>
              <a:t>. </a:t>
            </a:r>
          </a:p>
          <a:p>
            <a:pPr algn="r" rtl="1">
              <a:lnSpc>
                <a:spcPct val="150000"/>
              </a:lnSpc>
              <a:spcBef>
                <a:spcPct val="0"/>
              </a:spcBef>
              <a:buClr>
                <a:srgbClr val="FF0000"/>
              </a:buClr>
              <a:buSzPct val="100000"/>
              <a:buFont typeface="Wingdings" pitchFamily="2" charset="2"/>
              <a:buChar char="§"/>
              <a:defRPr/>
            </a:pPr>
            <a:r>
              <a:rPr lang="ar-SA" altLang="en-US" sz="1800" b="1" dirty="0">
                <a:latin typeface="AngsanaUPC" pitchFamily="18" charset="-34"/>
                <a:cs typeface="B Titr" panose="00000700000000000000" pitchFamily="2" charset="-78"/>
              </a:rPr>
              <a:t>بيش از 90 درصد موارد مالارياي جهان در كشورهاي </a:t>
            </a:r>
            <a:r>
              <a:rPr lang="fa-IR" altLang="en-US" sz="1800" b="1" dirty="0">
                <a:latin typeface="AngsanaUPC" pitchFamily="18" charset="-34"/>
                <a:cs typeface="B Titr" panose="00000700000000000000" pitchFamily="2" charset="-78"/>
              </a:rPr>
              <a:t>افریقا </a:t>
            </a:r>
            <a:r>
              <a:rPr lang="ar-SA" altLang="en-US" sz="1800" b="1" dirty="0">
                <a:latin typeface="AngsanaUPC" pitchFamily="18" charset="-34"/>
                <a:cs typeface="B Titr" panose="00000700000000000000" pitchFamily="2" charset="-78"/>
              </a:rPr>
              <a:t>اتفاق مي افتد .</a:t>
            </a:r>
            <a:r>
              <a:rPr lang="fa-IR" altLang="en-US" sz="1800" b="1" dirty="0">
                <a:latin typeface="AngsanaUPC" pitchFamily="18" charset="-34"/>
                <a:cs typeface="B Titr" panose="00000700000000000000" pitchFamily="2" charset="-78"/>
              </a:rPr>
              <a:t> </a:t>
            </a:r>
          </a:p>
          <a:p>
            <a:pPr algn="r" rtl="1">
              <a:lnSpc>
                <a:spcPct val="150000"/>
              </a:lnSpc>
              <a:spcBef>
                <a:spcPct val="0"/>
              </a:spcBef>
              <a:buClr>
                <a:srgbClr val="FF0000"/>
              </a:buClr>
              <a:buSzPct val="100000"/>
              <a:buFont typeface="Wingdings" pitchFamily="2" charset="2"/>
              <a:buChar char="§"/>
              <a:defRPr/>
            </a:pPr>
            <a:r>
              <a:rPr lang="ar-SA" altLang="en-US" sz="1800" b="1" dirty="0">
                <a:latin typeface="AngsanaUPC" pitchFamily="18" charset="-34"/>
                <a:cs typeface="B Titr" panose="00000700000000000000" pitchFamily="2" charset="-78"/>
              </a:rPr>
              <a:t>در</a:t>
            </a:r>
            <a:r>
              <a:rPr lang="fa-IR" altLang="en-US" sz="1800" b="1" dirty="0">
                <a:latin typeface="AngsanaUPC" pitchFamily="18" charset="-34"/>
                <a:cs typeface="B Titr" panose="00000700000000000000" pitchFamily="2" charset="-78"/>
              </a:rPr>
              <a:t> </a:t>
            </a:r>
            <a:r>
              <a:rPr lang="ar-SA" altLang="en-US" sz="1800" b="1" dirty="0">
                <a:latin typeface="AngsanaUPC" pitchFamily="18" charset="-34"/>
                <a:cs typeface="B Titr" panose="00000700000000000000" pitchFamily="2" charset="-78"/>
              </a:rPr>
              <a:t>دهه گذشته در برخي نقاط افريقا بيش از 80 درصد كودكان به مالاريا مبتلا شده اند</a:t>
            </a:r>
            <a:r>
              <a:rPr lang="fa-IR" altLang="en-US" sz="1800" b="1" dirty="0">
                <a:latin typeface="AngsanaUPC" pitchFamily="18" charset="-34"/>
                <a:cs typeface="B Titr" panose="00000700000000000000" pitchFamily="2" charset="-78"/>
              </a:rPr>
              <a:t>.</a:t>
            </a:r>
            <a:endParaRPr lang="fa-IR" altLang="en-US" sz="1100" b="1" dirty="0">
              <a:latin typeface="AngsanaUPC" pitchFamily="18" charset="-34"/>
              <a:cs typeface="B Titr" panose="00000700000000000000" pitchFamily="2" charset="-78"/>
            </a:endParaRPr>
          </a:p>
          <a:p>
            <a:pPr algn="r" rtl="1">
              <a:lnSpc>
                <a:spcPct val="150000"/>
              </a:lnSpc>
              <a:spcBef>
                <a:spcPct val="0"/>
              </a:spcBef>
              <a:buClr>
                <a:srgbClr val="FF0000"/>
              </a:buClr>
              <a:buSzPct val="100000"/>
              <a:buFont typeface="Wingdings" pitchFamily="2" charset="2"/>
              <a:buChar char="§"/>
              <a:defRPr/>
            </a:pPr>
            <a:endParaRPr lang="en-US" altLang="en-US" sz="1800" b="1" dirty="0">
              <a:latin typeface="AngsanaUPC" pitchFamily="18" charset="-34"/>
              <a:cs typeface="B Titr" panose="00000700000000000000" pitchFamily="2" charset="-78"/>
            </a:endParaRPr>
          </a:p>
        </p:txBody>
      </p:sp>
      <p:pic>
        <p:nvPicPr>
          <p:cNvPr id="6" name="Picture 5" descr="mal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22" y="2160886"/>
            <a:ext cx="2646493" cy="250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471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defRPr/>
            </a:pPr>
            <a:r>
              <a:rPr lang="fa-IR" sz="4400" dirty="0">
                <a:solidFill>
                  <a:srgbClr val="FFC000"/>
                </a:solidFill>
                <a:latin typeface="AngsanaUPC" pitchFamily="18" charset="-34"/>
                <a:ea typeface="+mn-ea"/>
                <a:cs typeface="B Titr" pitchFamily="2" charset="-78"/>
              </a:rPr>
              <a:t>وضعیت مالاریا در جهان </a:t>
            </a:r>
            <a:endParaRPr lang="en-US" sz="4400" dirty="0">
              <a:solidFill>
                <a:srgbClr val="FFC000"/>
              </a:solidFill>
              <a:latin typeface="AngsanaUPC" pitchFamily="18" charset="-34"/>
              <a:ea typeface="+mn-ea"/>
              <a:cs typeface="B Titr" pitchFamily="2" charset="-78"/>
            </a:endParaRPr>
          </a:p>
        </p:txBody>
      </p:sp>
      <p:sp>
        <p:nvSpPr>
          <p:cNvPr id="5" name="Slide Number Placeholder 4"/>
          <p:cNvSpPr>
            <a:spLocks noGrp="1"/>
          </p:cNvSpPr>
          <p:nvPr>
            <p:ph type="sldNum" sz="quarter" idx="12"/>
          </p:nvPr>
        </p:nvSpPr>
        <p:spPr/>
        <p:txBody>
          <a:bodyPr/>
          <a:lstStyle/>
          <a:p>
            <a:pPr>
              <a:defRPr/>
            </a:pPr>
            <a:fld id="{E745DE6B-2CCA-4A39-9B02-58137062CF49}" type="slidenum">
              <a:rPr lang="en-US">
                <a:solidFill>
                  <a:prstClr val="black">
                    <a:tint val="95000"/>
                  </a:prstClr>
                </a:solidFill>
                <a:latin typeface="Corbel"/>
              </a:rPr>
              <a:pPr>
                <a:defRPr/>
              </a:pPr>
              <a:t>4</a:t>
            </a:fld>
            <a:endParaRPr lang="en-US" dirty="0">
              <a:solidFill>
                <a:prstClr val="black">
                  <a:tint val="95000"/>
                </a:prstClr>
              </a:solidFill>
              <a:latin typeface="Corbel"/>
            </a:endParaRPr>
          </a:p>
        </p:txBody>
      </p:sp>
      <p:sp>
        <p:nvSpPr>
          <p:cNvPr id="3" name="Content Placeholder 2"/>
          <p:cNvSpPr>
            <a:spLocks noGrp="1"/>
          </p:cNvSpPr>
          <p:nvPr>
            <p:ph sz="half" idx="1"/>
          </p:nvPr>
        </p:nvSpPr>
        <p:spPr>
          <a:xfrm>
            <a:off x="1021581" y="1753159"/>
            <a:ext cx="9757353" cy="4855464"/>
          </a:xfrm>
        </p:spPr>
        <p:txBody>
          <a:bodyPr>
            <a:noAutofit/>
          </a:bodyPr>
          <a:lstStyle/>
          <a:p>
            <a:pPr marL="118872" indent="0" algn="r" rtl="1">
              <a:lnSpc>
                <a:spcPct val="200000"/>
              </a:lnSpc>
              <a:spcBef>
                <a:spcPct val="0"/>
              </a:spcBef>
              <a:buClr>
                <a:srgbClr val="FF0000"/>
              </a:buClr>
              <a:buSzPct val="100000"/>
              <a:buNone/>
              <a:defRPr/>
            </a:pPr>
            <a:r>
              <a:rPr lang="fa-IR" sz="1800" b="1" dirty="0">
                <a:latin typeface="AngsanaUPC" pitchFamily="18" charset="-34"/>
                <a:cs typeface="B Titr" panose="00000700000000000000" pitchFamily="2" charset="-78"/>
              </a:rPr>
              <a:t>در سطح جهانی، در سال 2019، 229 میلیون مورد مالاریا در 87 کشور آندمیک مالاریا گزارش شده است،</a:t>
            </a:r>
          </a:p>
          <a:p>
            <a:pPr marL="118872" indent="0" algn="r" rtl="1">
              <a:lnSpc>
                <a:spcPct val="200000"/>
              </a:lnSpc>
              <a:spcBef>
                <a:spcPct val="0"/>
              </a:spcBef>
              <a:buClr>
                <a:srgbClr val="FF0000"/>
              </a:buClr>
              <a:buSzPct val="100000"/>
              <a:buNone/>
              <a:defRPr/>
            </a:pPr>
            <a:r>
              <a:rPr lang="fa-IR" sz="1800" b="1" dirty="0">
                <a:latin typeface="AngsanaUPC" pitchFamily="18" charset="-34"/>
                <a:cs typeface="B Titr" panose="00000700000000000000" pitchFamily="2" charset="-78"/>
              </a:rPr>
              <a:t> که نسبت به سال 2000 (238 میلیون) کاهش یافته است : </a:t>
            </a:r>
          </a:p>
          <a:p>
            <a:pPr algn="r" rtl="1">
              <a:lnSpc>
                <a:spcPct val="200000"/>
              </a:lnSpc>
              <a:spcBef>
                <a:spcPct val="0"/>
              </a:spcBef>
              <a:buClr>
                <a:srgbClr val="FF0000"/>
              </a:buClr>
              <a:buSzPct val="100000"/>
              <a:defRPr/>
            </a:pPr>
            <a:r>
              <a:rPr lang="fa-IR" sz="1400" b="1" dirty="0">
                <a:latin typeface="AngsanaUPC" pitchFamily="18" charset="-34"/>
                <a:cs typeface="B Titr" panose="00000700000000000000" pitchFamily="2" charset="-78"/>
              </a:rPr>
              <a:t>نسبت موارد ناشی از پلاسمودیوم ویواکس از حدود 7 درصد در سال 2000 به 3 درصد در سال 2019 کاهش یافت.</a:t>
            </a:r>
          </a:p>
          <a:p>
            <a:pPr algn="r" rtl="1">
              <a:lnSpc>
                <a:spcPct val="200000"/>
              </a:lnSpc>
              <a:spcBef>
                <a:spcPct val="0"/>
              </a:spcBef>
              <a:buClr>
                <a:srgbClr val="FF0000"/>
              </a:buClr>
              <a:buSzPct val="100000"/>
              <a:defRPr/>
            </a:pPr>
            <a:r>
              <a:rPr lang="fa-IR" sz="1400" b="1" dirty="0">
                <a:latin typeface="AngsanaUPC" pitchFamily="18" charset="-34"/>
                <a:cs typeface="B Titr" panose="00000700000000000000" pitchFamily="2" charset="-78"/>
              </a:rPr>
              <a:t>بروز موارد مالاریا (یعنی موارد به ازای هر 1000 نفر جمعیت در معرض خطر) از 80 در سال 2000 به 58 در سال 2015 و 57 در سال 2019 در سطح جهان کاهش یافته است. </a:t>
            </a:r>
          </a:p>
          <a:p>
            <a:pPr algn="r" rtl="1">
              <a:lnSpc>
                <a:spcPct val="200000"/>
              </a:lnSpc>
              <a:spcBef>
                <a:spcPct val="0"/>
              </a:spcBef>
              <a:buClr>
                <a:srgbClr val="FF0000"/>
              </a:buClr>
              <a:buSzPct val="100000"/>
              <a:defRPr/>
            </a:pPr>
            <a:r>
              <a:rPr lang="fa-IR" sz="1400" b="1" dirty="0">
                <a:latin typeface="AngsanaUPC" pitchFamily="18" charset="-34"/>
                <a:cs typeface="B Titr" panose="00000700000000000000" pitchFamily="2" charset="-78"/>
              </a:rPr>
              <a:t>بین سال‌های 2000 تا 2015، بروز جهانی مالاریا 27 درصد کاهش یافت و بین سال‌های 2015 تا 2019 کمتر از 2 درصد کاهش یافت (که نشان‌دهنده کاهش نرخ کاهش از سال 2015 است).</a:t>
            </a:r>
          </a:p>
          <a:p>
            <a:pPr algn="r" rtl="1">
              <a:lnSpc>
                <a:spcPct val="200000"/>
              </a:lnSpc>
              <a:spcBef>
                <a:spcPct val="0"/>
              </a:spcBef>
              <a:buClr>
                <a:srgbClr val="FF0000"/>
              </a:buClr>
              <a:buSzPct val="100000"/>
              <a:defRPr/>
            </a:pPr>
            <a:r>
              <a:rPr lang="fa-IR" sz="1400" b="1" dirty="0">
                <a:latin typeface="AngsanaUPC" pitchFamily="18" charset="-34"/>
                <a:cs typeface="B Titr" panose="00000700000000000000" pitchFamily="2" charset="-78"/>
              </a:rPr>
              <a:t>بیست و نه کشور 95 درصد موارد مالاریا را در سطح جهان داشته است .</a:t>
            </a:r>
          </a:p>
          <a:p>
            <a:pPr algn="r" rtl="1">
              <a:lnSpc>
                <a:spcPct val="200000"/>
              </a:lnSpc>
              <a:spcBef>
                <a:spcPct val="0"/>
              </a:spcBef>
              <a:buClr>
                <a:srgbClr val="FF0000"/>
              </a:buClr>
              <a:buSzPct val="100000"/>
              <a:defRPr/>
            </a:pPr>
            <a:r>
              <a:rPr lang="fa-IR" sz="1400" b="1" dirty="0">
                <a:latin typeface="AngsanaUPC" pitchFamily="18" charset="-34"/>
                <a:cs typeface="B Titr" panose="00000700000000000000" pitchFamily="2" charset="-78"/>
              </a:rPr>
              <a:t>5 کشور افریقایی نیجریه، کنگو، اوگاندا، موزامبیک و نیجر، حدود 51٪ از کل موارد در سراسر جهان در سال 2019 را به خود اختصاص داده‌اند.</a:t>
            </a:r>
          </a:p>
          <a:p>
            <a:pPr algn="r" rtl="1">
              <a:lnSpc>
                <a:spcPct val="200000"/>
              </a:lnSpc>
              <a:spcBef>
                <a:spcPct val="0"/>
              </a:spcBef>
              <a:buClr>
                <a:srgbClr val="FF0000"/>
              </a:buClr>
              <a:buSzPct val="100000"/>
              <a:defRPr/>
            </a:pPr>
            <a:r>
              <a:rPr lang="fa-IR" sz="1400" b="1" dirty="0">
                <a:latin typeface="AngsanaUPC" pitchFamily="18" charset="-34"/>
                <a:cs typeface="B Titr" panose="00000700000000000000" pitchFamily="2" charset="-78"/>
              </a:rPr>
              <a:t>منطقه آفریقا سازمان بهداشت جهانی با حدود 215 میلیون مورد در سال 2019، حدود 94 درصد موارد را به خود اختصاص داده است.</a:t>
            </a:r>
          </a:p>
          <a:p>
            <a:pPr lvl="1" algn="r" rtl="1">
              <a:lnSpc>
                <a:spcPct val="200000"/>
              </a:lnSpc>
              <a:spcBef>
                <a:spcPct val="0"/>
              </a:spcBef>
              <a:buClr>
                <a:srgbClr val="0033CC"/>
              </a:buClr>
              <a:buSzPct val="100000"/>
              <a:buFont typeface="Wingdings" pitchFamily="2" charset="2"/>
              <a:buChar char="§"/>
              <a:defRPr/>
            </a:pPr>
            <a:endParaRPr lang="fa-IR" sz="1100" b="1" dirty="0">
              <a:latin typeface="AngsanaUPC" pitchFamily="18" charset="-34"/>
              <a:cs typeface="B Koodak" pitchFamily="2" charset="-78"/>
            </a:endParaRPr>
          </a:p>
          <a:p>
            <a:pPr lvl="1" algn="r" rtl="1">
              <a:lnSpc>
                <a:spcPct val="200000"/>
              </a:lnSpc>
              <a:spcBef>
                <a:spcPct val="0"/>
              </a:spcBef>
              <a:buClr>
                <a:srgbClr val="0033CC"/>
              </a:buClr>
              <a:buSzPct val="100000"/>
              <a:buNone/>
              <a:defRPr/>
            </a:pPr>
            <a:endParaRPr lang="fa-IR" sz="1100" b="1" dirty="0">
              <a:latin typeface="AngsanaUPC" pitchFamily="18" charset="-34"/>
              <a:cs typeface="B Koodak" pitchFamily="2" charset="-78"/>
            </a:endParaRPr>
          </a:p>
        </p:txBody>
      </p:sp>
    </p:spTree>
    <p:extLst>
      <p:ext uri="{BB962C8B-B14F-4D97-AF65-F5344CB8AC3E}">
        <p14:creationId xmlns:p14="http://schemas.microsoft.com/office/powerpoint/2010/main" val="38293129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defRPr/>
            </a:pPr>
            <a:r>
              <a:rPr lang="fa-IR" sz="4400" dirty="0">
                <a:solidFill>
                  <a:srgbClr val="FFC000"/>
                </a:solidFill>
                <a:latin typeface="AngsanaUPC" pitchFamily="18" charset="-34"/>
                <a:ea typeface="+mn-ea"/>
                <a:cs typeface="B Titr" pitchFamily="2" charset="-78"/>
              </a:rPr>
              <a:t>وضعیت مرگ و میر مالاریا در جهان</a:t>
            </a:r>
            <a:endParaRPr lang="en-US" sz="4400" dirty="0">
              <a:solidFill>
                <a:srgbClr val="FFC000"/>
              </a:solidFill>
              <a:latin typeface="AngsanaUPC" pitchFamily="18" charset="-34"/>
              <a:ea typeface="+mn-ea"/>
              <a:cs typeface="B Titr" pitchFamily="2" charset="-78"/>
            </a:endParaRPr>
          </a:p>
        </p:txBody>
      </p:sp>
      <p:sp>
        <p:nvSpPr>
          <p:cNvPr id="5" name="Slide Number Placeholder 4"/>
          <p:cNvSpPr>
            <a:spLocks noGrp="1"/>
          </p:cNvSpPr>
          <p:nvPr>
            <p:ph type="sldNum" sz="quarter" idx="12"/>
          </p:nvPr>
        </p:nvSpPr>
        <p:spPr/>
        <p:txBody>
          <a:bodyPr/>
          <a:lstStyle/>
          <a:p>
            <a:pPr>
              <a:defRPr/>
            </a:pPr>
            <a:fld id="{E745DE6B-2CCA-4A39-9B02-58137062CF49}" type="slidenum">
              <a:rPr lang="en-US">
                <a:solidFill>
                  <a:prstClr val="black">
                    <a:tint val="95000"/>
                  </a:prstClr>
                </a:solidFill>
                <a:latin typeface="Corbel"/>
              </a:rPr>
              <a:pPr>
                <a:defRPr/>
              </a:pPr>
              <a:t>5</a:t>
            </a:fld>
            <a:endParaRPr lang="en-US" dirty="0">
              <a:solidFill>
                <a:prstClr val="black">
                  <a:tint val="95000"/>
                </a:prstClr>
              </a:solidFill>
              <a:latin typeface="Corbel"/>
            </a:endParaRPr>
          </a:p>
        </p:txBody>
      </p:sp>
      <p:sp>
        <p:nvSpPr>
          <p:cNvPr id="3" name="Content Placeholder 2"/>
          <p:cNvSpPr>
            <a:spLocks noGrp="1"/>
          </p:cNvSpPr>
          <p:nvPr>
            <p:ph sz="half" idx="1"/>
          </p:nvPr>
        </p:nvSpPr>
        <p:spPr>
          <a:xfrm>
            <a:off x="1046285" y="1512498"/>
            <a:ext cx="9440740" cy="4855464"/>
          </a:xfrm>
        </p:spPr>
        <p:txBody>
          <a:bodyPr>
            <a:noAutofit/>
          </a:bodyPr>
          <a:lstStyle/>
          <a:p>
            <a:pPr marL="118872" indent="0" algn="r" rtl="1">
              <a:lnSpc>
                <a:spcPct val="200000"/>
              </a:lnSpc>
              <a:spcBef>
                <a:spcPct val="0"/>
              </a:spcBef>
              <a:buClr>
                <a:srgbClr val="FF0000"/>
              </a:buClr>
              <a:buSzPct val="100000"/>
              <a:buNone/>
              <a:defRPr/>
            </a:pPr>
            <a:r>
              <a:rPr lang="fa-IR" sz="1800" b="1" dirty="0">
                <a:latin typeface="AngsanaUPC" pitchFamily="18" charset="-34"/>
                <a:cs typeface="B Titr" panose="00000700000000000000" pitchFamily="2" charset="-78"/>
              </a:rPr>
              <a:t>در سطح جهانی، مرگ و میر ناشی از مالاریا به طور پیوسته طی دوره 2019-2000 کاهش یافته است : </a:t>
            </a:r>
          </a:p>
          <a:p>
            <a:pPr lvl="1" algn="r" rtl="1">
              <a:lnSpc>
                <a:spcPct val="200000"/>
              </a:lnSpc>
              <a:spcBef>
                <a:spcPct val="0"/>
              </a:spcBef>
              <a:buClr>
                <a:srgbClr val="FF0000"/>
              </a:buClr>
              <a:buSzPct val="100000"/>
              <a:buFont typeface="Wingdings" panose="05000000000000000000" pitchFamily="2" charset="2"/>
              <a:buChar char="§"/>
              <a:defRPr/>
            </a:pPr>
            <a:r>
              <a:rPr lang="fa-IR" sz="1400" b="1" dirty="0">
                <a:latin typeface="AngsanaUPC" pitchFamily="18" charset="-34"/>
                <a:cs typeface="B Titr" panose="00000700000000000000" pitchFamily="2" charset="-78"/>
              </a:rPr>
              <a:t>از 736000 مرگ در سال 2000 به 409000 در سال 2019 </a:t>
            </a:r>
          </a:p>
          <a:p>
            <a:pPr lvl="1" algn="r" rtl="1">
              <a:lnSpc>
                <a:spcPct val="200000"/>
              </a:lnSpc>
              <a:spcBef>
                <a:spcPct val="0"/>
              </a:spcBef>
              <a:buClr>
                <a:srgbClr val="FF0000"/>
              </a:buClr>
              <a:buSzPct val="100000"/>
              <a:buFont typeface="Wingdings" panose="05000000000000000000" pitchFamily="2" charset="2"/>
              <a:buChar char="§"/>
              <a:defRPr/>
            </a:pPr>
            <a:r>
              <a:rPr lang="fa-IR" sz="1400" b="1" dirty="0">
                <a:latin typeface="AngsanaUPC" pitchFamily="18" charset="-34"/>
                <a:cs typeface="B Titr" panose="00000700000000000000" pitchFamily="2" charset="-78"/>
              </a:rPr>
              <a:t>درصد کل مرگ و میر مالاریا در میان کودکان زیر 5 سال در سال 2000، 84 درصد و در سال 2019، 67 درصد بوده است . </a:t>
            </a:r>
          </a:p>
          <a:p>
            <a:pPr algn="r" rtl="1">
              <a:lnSpc>
                <a:spcPct val="200000"/>
              </a:lnSpc>
              <a:spcBef>
                <a:spcPct val="0"/>
              </a:spcBef>
              <a:buClr>
                <a:srgbClr val="FF0000"/>
              </a:buClr>
              <a:buSzPct val="100000"/>
              <a:buFont typeface="Wingdings" panose="05000000000000000000" pitchFamily="2" charset="2"/>
              <a:buChar char="§"/>
              <a:defRPr/>
            </a:pPr>
            <a:endParaRPr lang="fa-IR" sz="1800" b="1" dirty="0">
              <a:latin typeface="AngsanaUPC" pitchFamily="18" charset="-34"/>
              <a:cs typeface="B Titr" panose="00000700000000000000" pitchFamily="2" charset="-78"/>
            </a:endParaRPr>
          </a:p>
          <a:p>
            <a:pPr marL="118872" indent="0" algn="r" rtl="1">
              <a:lnSpc>
                <a:spcPct val="200000"/>
              </a:lnSpc>
              <a:spcBef>
                <a:spcPct val="0"/>
              </a:spcBef>
              <a:buClr>
                <a:srgbClr val="FF0000"/>
              </a:buClr>
              <a:buSzPct val="100000"/>
              <a:buNone/>
              <a:defRPr/>
            </a:pPr>
            <a:r>
              <a:rPr lang="fa-IR" sz="1800" b="1" dirty="0">
                <a:latin typeface="AngsanaUPC" pitchFamily="18" charset="-34"/>
                <a:cs typeface="B Titr" panose="00000700000000000000" pitchFamily="2" charset="-78"/>
              </a:rPr>
              <a:t>در سطح جهانی، میزان مرگ و میر مالاریا (به ازای هر 100000 نفر جمعیت در معرض خطر) کاهش یافته است : </a:t>
            </a:r>
          </a:p>
          <a:p>
            <a:pPr lvl="1" algn="r" rtl="1">
              <a:lnSpc>
                <a:spcPct val="200000"/>
              </a:lnSpc>
              <a:spcBef>
                <a:spcPct val="0"/>
              </a:spcBef>
              <a:buClr>
                <a:srgbClr val="FF0000"/>
              </a:buClr>
              <a:buSzPct val="100000"/>
              <a:buFont typeface="Wingdings" panose="05000000000000000000" pitchFamily="2" charset="2"/>
              <a:buChar char="§"/>
              <a:defRPr/>
            </a:pPr>
            <a:r>
              <a:rPr lang="fa-IR" sz="1400" b="1" dirty="0">
                <a:latin typeface="AngsanaUPC" pitchFamily="18" charset="-34"/>
                <a:cs typeface="B Titr" panose="00000700000000000000" pitchFamily="2" charset="-78"/>
              </a:rPr>
              <a:t>از حدود 25 در سال 2000 به 12 در سال 2015 و 10 در سال 2019 (با کاهش سرعت کاهش در سال های آخر) </a:t>
            </a:r>
          </a:p>
          <a:p>
            <a:pPr lvl="1" algn="r" rtl="1">
              <a:lnSpc>
                <a:spcPct val="200000"/>
              </a:lnSpc>
              <a:spcBef>
                <a:spcPct val="0"/>
              </a:spcBef>
              <a:buClr>
                <a:srgbClr val="FF0000"/>
              </a:buClr>
              <a:buSzPct val="100000"/>
              <a:buFont typeface="Wingdings" panose="05000000000000000000" pitchFamily="2" charset="2"/>
              <a:buChar char="§"/>
              <a:defRPr/>
            </a:pPr>
            <a:r>
              <a:rPr lang="fa-IR" sz="1400" b="1" dirty="0">
                <a:latin typeface="AngsanaUPC" pitchFamily="18" charset="-34"/>
                <a:cs typeface="B Titr" panose="00000700000000000000" pitchFamily="2" charset="-78"/>
              </a:rPr>
              <a:t>حدود 95 درصد مرگ و میرهای مالاریا در سطح جهان در 31 کشور بوده است </a:t>
            </a:r>
          </a:p>
          <a:p>
            <a:pPr lvl="1" algn="r" rtl="1">
              <a:lnSpc>
                <a:spcPct val="200000"/>
              </a:lnSpc>
              <a:spcBef>
                <a:spcPct val="0"/>
              </a:spcBef>
              <a:buClr>
                <a:srgbClr val="FF0000"/>
              </a:buClr>
              <a:buSzPct val="100000"/>
              <a:buFont typeface="Wingdings" panose="05000000000000000000" pitchFamily="2" charset="2"/>
              <a:buChar char="§"/>
              <a:defRPr/>
            </a:pPr>
            <a:r>
              <a:rPr lang="fa-IR" sz="1400" b="1" dirty="0">
                <a:latin typeface="AngsanaUPC" pitchFamily="18" charset="-34"/>
                <a:cs typeface="B Titr" panose="00000700000000000000" pitchFamily="2" charset="-78"/>
              </a:rPr>
              <a:t>6 کشور افریقایی نیجریه، کنگو، تانزانیا، موزامبیک، نیجر و بورکینافاسو حدود 51% مرگ در سال 2019 را به خود اختصاص داده‌اند. </a:t>
            </a:r>
          </a:p>
          <a:p>
            <a:pPr lvl="1" algn="r" rtl="1">
              <a:lnSpc>
                <a:spcPct val="200000"/>
              </a:lnSpc>
              <a:spcBef>
                <a:spcPct val="0"/>
              </a:spcBef>
              <a:buClr>
                <a:srgbClr val="FF0000"/>
              </a:buClr>
              <a:buSzPct val="100000"/>
              <a:buFont typeface="Wingdings" panose="05000000000000000000" pitchFamily="2" charset="2"/>
              <a:buChar char="§"/>
              <a:defRPr/>
            </a:pPr>
            <a:r>
              <a:rPr lang="fa-IR" sz="1400" b="1" dirty="0">
                <a:latin typeface="AngsanaUPC" pitchFamily="18" charset="-34"/>
                <a:cs typeface="B Titr" panose="00000700000000000000" pitchFamily="2" charset="-78"/>
              </a:rPr>
              <a:t>تعداد مرگ و میر ناشی از مالاریا طی دوره 2019-2000 در منطقه آفریقایی سازمان جهانی بهداشت 44 درصد کاهش و میزان مرگ و میر مالاریا در مدت مشابه 67 درصد کاهش داشته است.</a:t>
            </a:r>
            <a:r>
              <a:rPr lang="fa-IR" sz="1800" b="1" dirty="0">
                <a:latin typeface="AngsanaUPC" pitchFamily="18" charset="-34"/>
                <a:cs typeface="B Koodak" pitchFamily="2" charset="-78"/>
              </a:rPr>
              <a:t> </a:t>
            </a:r>
            <a:endParaRPr lang="fa-IR" sz="1400" b="1" dirty="0">
              <a:latin typeface="AngsanaUPC" pitchFamily="18" charset="-34"/>
              <a:cs typeface="B Titr" panose="00000700000000000000" pitchFamily="2" charset="-78"/>
            </a:endParaRPr>
          </a:p>
        </p:txBody>
      </p:sp>
    </p:spTree>
    <p:extLst>
      <p:ext uri="{BB962C8B-B14F-4D97-AF65-F5344CB8AC3E}">
        <p14:creationId xmlns:p14="http://schemas.microsoft.com/office/powerpoint/2010/main" val="41057055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56"/>
            <a:ext cx="10972800" cy="1251062"/>
          </a:xfrm>
        </p:spPr>
        <p:txBody>
          <a:bodyPr>
            <a:noAutofit/>
          </a:bodyPr>
          <a:lstStyle/>
          <a:p>
            <a:pPr algn="ctr" rtl="1">
              <a:defRPr/>
            </a:pPr>
            <a:r>
              <a:rPr lang="fa-IR" sz="3200" dirty="0">
                <a:solidFill>
                  <a:srgbClr val="FFC000"/>
                </a:solidFill>
                <a:latin typeface="AngsanaUPC" pitchFamily="18" charset="-34"/>
                <a:ea typeface="+mn-ea"/>
                <a:cs typeface="B Titr" pitchFamily="2" charset="-78"/>
              </a:rPr>
              <a:t>وضعیت مالاریا در مناطق مختلف</a:t>
            </a:r>
            <a:r>
              <a:rPr lang="en-US" sz="3200" dirty="0">
                <a:solidFill>
                  <a:srgbClr val="FFC000"/>
                </a:solidFill>
                <a:latin typeface="AngsanaUPC" pitchFamily="18" charset="-34"/>
                <a:ea typeface="+mn-ea"/>
                <a:cs typeface="B Titr" pitchFamily="2" charset="-78"/>
              </a:rPr>
              <a:t> </a:t>
            </a:r>
            <a:r>
              <a:rPr lang="fa-IR" sz="3200" dirty="0">
                <a:solidFill>
                  <a:srgbClr val="FFC000"/>
                </a:solidFill>
                <a:latin typeface="AngsanaUPC" pitchFamily="18" charset="-34"/>
                <a:ea typeface="+mn-ea"/>
                <a:cs typeface="B Titr" pitchFamily="2" charset="-78"/>
              </a:rPr>
              <a:t>سازمان جهانی بهداشت</a:t>
            </a:r>
            <a:r>
              <a:rPr lang="en-US" sz="3200" dirty="0">
                <a:solidFill>
                  <a:srgbClr val="FFC000"/>
                </a:solidFill>
                <a:latin typeface="AngsanaUPC" pitchFamily="18" charset="-34"/>
                <a:ea typeface="+mn-ea"/>
                <a:cs typeface="B Titr" pitchFamily="2" charset="-78"/>
              </a:rPr>
              <a:t> </a:t>
            </a:r>
            <a:r>
              <a:rPr lang="fa-IR" sz="3200" dirty="0">
                <a:solidFill>
                  <a:srgbClr val="FFC000"/>
                </a:solidFill>
                <a:latin typeface="AngsanaUPC" pitchFamily="18" charset="-34"/>
                <a:ea typeface="+mn-ea"/>
                <a:cs typeface="B Titr" pitchFamily="2" charset="-78"/>
              </a:rPr>
              <a:t> 2019-2000</a:t>
            </a:r>
            <a:endParaRPr lang="en-US" sz="3200" dirty="0">
              <a:solidFill>
                <a:srgbClr val="FFC000"/>
              </a:solidFill>
              <a:latin typeface="AngsanaUPC" pitchFamily="18" charset="-34"/>
              <a:ea typeface="+mn-ea"/>
              <a:cs typeface="B Titr" pitchFamily="2" charset="-78"/>
            </a:endParaRPr>
          </a:p>
        </p:txBody>
      </p:sp>
      <p:sp>
        <p:nvSpPr>
          <p:cNvPr id="5" name="Slide Number Placeholder 4"/>
          <p:cNvSpPr>
            <a:spLocks noGrp="1"/>
          </p:cNvSpPr>
          <p:nvPr>
            <p:ph type="sldNum" sz="quarter" idx="12"/>
          </p:nvPr>
        </p:nvSpPr>
        <p:spPr/>
        <p:txBody>
          <a:bodyPr/>
          <a:lstStyle/>
          <a:p>
            <a:pPr>
              <a:defRPr/>
            </a:pPr>
            <a:fld id="{E745DE6B-2CCA-4A39-9B02-58137062CF49}" type="slidenum">
              <a:rPr lang="en-US">
                <a:solidFill>
                  <a:prstClr val="black">
                    <a:tint val="95000"/>
                  </a:prstClr>
                </a:solidFill>
                <a:latin typeface="Corbel"/>
              </a:rPr>
              <a:pPr>
                <a:defRPr/>
              </a:pPr>
              <a:t>6</a:t>
            </a:fld>
            <a:endParaRPr lang="en-US" dirty="0">
              <a:solidFill>
                <a:prstClr val="black">
                  <a:tint val="95000"/>
                </a:prstClr>
              </a:solidFill>
              <a:latin typeface="Corbe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52275" y="1453794"/>
            <a:ext cx="4212236" cy="5370601"/>
          </a:xfrm>
        </p:spPr>
      </p:pic>
    </p:spTree>
    <p:extLst>
      <p:ext uri="{BB962C8B-B14F-4D97-AF65-F5344CB8AC3E}">
        <p14:creationId xmlns:p14="http://schemas.microsoft.com/office/powerpoint/2010/main" val="42895464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012"/>
            <a:ext cx="10972800" cy="1252728"/>
          </a:xfrm>
        </p:spPr>
        <p:txBody>
          <a:bodyPr>
            <a:noAutofit/>
          </a:bodyPr>
          <a:lstStyle/>
          <a:p>
            <a:pPr algn="ctr" rtl="1">
              <a:defRPr/>
            </a:pPr>
            <a:r>
              <a:rPr lang="fa-IR" sz="3600" dirty="0">
                <a:solidFill>
                  <a:srgbClr val="FFC000"/>
                </a:solidFill>
                <a:latin typeface="AngsanaUPC" pitchFamily="18" charset="-34"/>
                <a:ea typeface="+mn-ea"/>
                <a:cs typeface="B Titr" pitchFamily="2" charset="-78"/>
              </a:rPr>
              <a:t>روند بروز و مرگ مالاریا در جهان  2019-2000</a:t>
            </a:r>
            <a:endParaRPr lang="en-US" sz="4000" dirty="0">
              <a:solidFill>
                <a:schemeClr val="bg1">
                  <a:lumMod val="65000"/>
                </a:schemeClr>
              </a:solidFill>
              <a:latin typeface="AngsanaUPC" pitchFamily="18" charset="-34"/>
              <a:ea typeface="+mn-ea"/>
              <a:cs typeface="B Titr" pitchFamily="2" charset="-78"/>
            </a:endParaRPr>
          </a:p>
        </p:txBody>
      </p:sp>
      <p:sp>
        <p:nvSpPr>
          <p:cNvPr id="5" name="Slide Number Placeholder 4"/>
          <p:cNvSpPr>
            <a:spLocks noGrp="1"/>
          </p:cNvSpPr>
          <p:nvPr>
            <p:ph type="sldNum" sz="quarter" idx="12"/>
          </p:nvPr>
        </p:nvSpPr>
        <p:spPr/>
        <p:txBody>
          <a:bodyPr/>
          <a:lstStyle/>
          <a:p>
            <a:pPr>
              <a:defRPr/>
            </a:pPr>
            <a:fld id="{4CDF5DC0-5F44-47F6-9052-7E30E7BBE1C1}" type="slidenum">
              <a:rPr lang="en-US">
                <a:solidFill>
                  <a:prstClr val="black">
                    <a:tint val="95000"/>
                  </a:prstClr>
                </a:solidFill>
                <a:latin typeface="Corbel"/>
              </a:rPr>
              <a:pPr>
                <a:defRPr/>
              </a:pPr>
              <a:t>7</a:t>
            </a:fld>
            <a:endParaRPr lang="en-US" dirty="0">
              <a:solidFill>
                <a:prstClr val="black">
                  <a:tint val="95000"/>
                </a:prstClr>
              </a:solidFill>
              <a:latin typeface="Corbel"/>
            </a:endParaRPr>
          </a:p>
        </p:txBody>
      </p:sp>
      <p:sp>
        <p:nvSpPr>
          <p:cNvPr id="11" name="Content Placeholder 2">
            <a:extLst>
              <a:ext uri="{FF2B5EF4-FFF2-40B4-BE49-F238E27FC236}">
                <a16:creationId xmlns:a16="http://schemas.microsoft.com/office/drawing/2014/main" id="{1DEDA8CE-044C-4A22-A422-D9C44C64176C}"/>
              </a:ext>
            </a:extLst>
          </p:cNvPr>
          <p:cNvSpPr txBox="1">
            <a:spLocks/>
          </p:cNvSpPr>
          <p:nvPr/>
        </p:nvSpPr>
        <p:spPr>
          <a:xfrm>
            <a:off x="6623237" y="2145734"/>
            <a:ext cx="4132377" cy="3928905"/>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310896" lvl="1" indent="0" algn="r" rtl="1">
              <a:lnSpc>
                <a:spcPct val="150000"/>
              </a:lnSpc>
              <a:spcBef>
                <a:spcPct val="20000"/>
              </a:spcBef>
              <a:buClr>
                <a:srgbClr val="0033CC"/>
              </a:buClr>
              <a:buNone/>
            </a:pPr>
            <a:r>
              <a:rPr lang="en-US" sz="1600" b="1" dirty="0">
                <a:solidFill>
                  <a:srgbClr val="0070C0"/>
                </a:solidFill>
                <a:cs typeface="B Titr" panose="00000700000000000000" pitchFamily="2" charset="-78"/>
              </a:rPr>
              <a:t>a</a:t>
            </a:r>
            <a:r>
              <a:rPr kumimoji="0" lang="fa-IR" sz="1400" b="0" i="0" u="none" strike="noStrike" kern="1200" cap="none" spc="0" normalizeH="0" baseline="0" noProof="0" dirty="0">
                <a:ln>
                  <a:noFill/>
                </a:ln>
                <a:solidFill>
                  <a:srgbClr val="0070C0"/>
                </a:solidFill>
                <a:effectLst/>
                <a:uLnTx/>
                <a:uFillTx/>
                <a:cs typeface="B Titr" panose="00000700000000000000" pitchFamily="2" charset="-78"/>
              </a:rPr>
              <a:t> </a:t>
            </a:r>
            <a:r>
              <a:rPr kumimoji="0" lang="en-US" sz="1400" b="0" i="0" u="none" strike="noStrike" kern="1200" cap="none" spc="0" normalizeH="0" baseline="0" noProof="0" dirty="0">
                <a:ln>
                  <a:noFill/>
                </a:ln>
                <a:solidFill>
                  <a:srgbClr val="0070C0"/>
                </a:solidFill>
                <a:effectLst/>
                <a:uLnTx/>
                <a:uFillTx/>
                <a:cs typeface="B Titr" panose="00000700000000000000" pitchFamily="2" charset="-78"/>
              </a:rPr>
              <a:t> </a:t>
            </a:r>
            <a:r>
              <a:rPr kumimoji="0" lang="fa-IR" sz="1400" b="0" i="0" u="none" strike="noStrike" kern="1200" cap="none" spc="0" normalizeH="0" baseline="0" noProof="0" dirty="0">
                <a:ln>
                  <a:noFill/>
                </a:ln>
                <a:solidFill>
                  <a:srgbClr val="0070C0"/>
                </a:solidFill>
                <a:effectLst/>
                <a:uLnTx/>
                <a:uFillTx/>
                <a:cs typeface="B Titr" panose="00000700000000000000" pitchFamily="2" charset="-78"/>
              </a:rPr>
              <a:t>میزان بروز مالاریا </a:t>
            </a:r>
          </a:p>
          <a:p>
            <a:pPr marL="310896" lvl="1" indent="0" algn="r" rtl="1">
              <a:lnSpc>
                <a:spcPct val="150000"/>
              </a:lnSpc>
              <a:spcBef>
                <a:spcPct val="20000"/>
              </a:spcBef>
              <a:buClr>
                <a:srgbClr val="0033CC"/>
              </a:buClr>
              <a:buNone/>
            </a:pPr>
            <a:r>
              <a:rPr kumimoji="0" lang="fa-IR" sz="1400" b="0" i="0" u="none" strike="noStrike" kern="1200" cap="none" spc="0" normalizeH="0" baseline="0" noProof="0" dirty="0">
                <a:ln>
                  <a:noFill/>
                </a:ln>
                <a:solidFill>
                  <a:srgbClr val="0070C0"/>
                </a:solidFill>
                <a:effectLst/>
                <a:uLnTx/>
                <a:uFillTx/>
                <a:cs typeface="B Titr" panose="00000700000000000000" pitchFamily="2" charset="-78"/>
              </a:rPr>
              <a:t>(موارد به ازای هر 1000 نفر جمعیت در معرض خطر)</a:t>
            </a:r>
            <a:endParaRPr lang="fa-IR" sz="1400" dirty="0">
              <a:cs typeface="B Titr" panose="00000700000000000000" pitchFamily="2" charset="-78"/>
            </a:endParaRPr>
          </a:p>
          <a:p>
            <a:pPr marL="539496" lvl="1" indent="-228600" algn="r" rtl="1">
              <a:lnSpc>
                <a:spcPct val="150000"/>
              </a:lnSpc>
              <a:spcBef>
                <a:spcPct val="20000"/>
              </a:spcBef>
              <a:buClr>
                <a:srgbClr val="0033CC"/>
              </a:buClr>
              <a:buFont typeface="Arial"/>
              <a:buChar char="▪"/>
            </a:pPr>
            <a:endParaRPr kumimoji="0" lang="fa-IR" sz="1400" b="0" i="0" u="none" strike="noStrike" kern="1200" cap="none" spc="0" normalizeH="0" baseline="0" noProof="0" dirty="0">
              <a:ln>
                <a:noFill/>
              </a:ln>
              <a:solidFill>
                <a:schemeClr val="tx1"/>
              </a:solidFill>
              <a:effectLst/>
              <a:uLnTx/>
              <a:uFillTx/>
              <a:cs typeface="B Titr" panose="00000700000000000000" pitchFamily="2" charset="-78"/>
            </a:endParaRPr>
          </a:p>
          <a:p>
            <a:pPr marL="539496" lvl="1" indent="-228600" algn="r" rtl="1">
              <a:lnSpc>
                <a:spcPct val="150000"/>
              </a:lnSpc>
              <a:spcBef>
                <a:spcPct val="20000"/>
              </a:spcBef>
              <a:buClr>
                <a:srgbClr val="0033CC"/>
              </a:buClr>
              <a:buFont typeface="Arial"/>
              <a:buChar char="▪"/>
            </a:pPr>
            <a:endParaRPr lang="fa-IR" sz="1400" dirty="0">
              <a:cs typeface="B Titr" panose="00000700000000000000" pitchFamily="2" charset="-78"/>
            </a:endParaRPr>
          </a:p>
          <a:p>
            <a:pPr marL="539496" lvl="1" indent="-228600" algn="r" rtl="1">
              <a:lnSpc>
                <a:spcPct val="150000"/>
              </a:lnSpc>
              <a:spcBef>
                <a:spcPct val="20000"/>
              </a:spcBef>
              <a:buClr>
                <a:srgbClr val="0033CC"/>
              </a:buClr>
              <a:buFont typeface="Arial"/>
              <a:buChar char="▪"/>
            </a:pPr>
            <a:endParaRPr kumimoji="0" lang="fa-IR" sz="1400" b="0" i="0" u="none" strike="noStrike" kern="1200" cap="none" spc="0" normalizeH="0" baseline="0" noProof="0" dirty="0">
              <a:ln>
                <a:noFill/>
              </a:ln>
              <a:solidFill>
                <a:schemeClr val="tx1"/>
              </a:solidFill>
              <a:effectLst/>
              <a:uLnTx/>
              <a:uFillTx/>
              <a:cs typeface="B Titr" panose="00000700000000000000" pitchFamily="2" charset="-78"/>
            </a:endParaRPr>
          </a:p>
          <a:p>
            <a:pPr marL="539496" lvl="1" indent="-228600" algn="r" rtl="1">
              <a:lnSpc>
                <a:spcPct val="150000"/>
              </a:lnSpc>
              <a:spcBef>
                <a:spcPct val="20000"/>
              </a:spcBef>
              <a:buClr>
                <a:srgbClr val="0033CC"/>
              </a:buClr>
              <a:buFont typeface="Arial"/>
              <a:buChar char="▪"/>
            </a:pPr>
            <a:endParaRPr kumimoji="0" lang="fa-IR" sz="1400" b="0" i="0" u="none" strike="noStrike" kern="1200" cap="none" spc="0" normalizeH="0" baseline="0" noProof="0" dirty="0">
              <a:ln>
                <a:noFill/>
              </a:ln>
              <a:solidFill>
                <a:schemeClr val="tx1"/>
              </a:solidFill>
              <a:effectLst/>
              <a:uLnTx/>
              <a:uFillTx/>
              <a:cs typeface="B Titr" panose="00000700000000000000" pitchFamily="2" charset="-78"/>
            </a:endParaRPr>
          </a:p>
          <a:p>
            <a:pPr marL="310896" lvl="1" indent="0" algn="r" rtl="1">
              <a:lnSpc>
                <a:spcPct val="150000"/>
              </a:lnSpc>
              <a:spcBef>
                <a:spcPct val="20000"/>
              </a:spcBef>
              <a:buClr>
                <a:srgbClr val="0033CC"/>
              </a:buClr>
              <a:buNone/>
            </a:pPr>
            <a:r>
              <a:rPr kumimoji="0" lang="en-US" sz="1600" b="1" i="0" u="none" strike="noStrike" kern="1200" cap="none" spc="0" normalizeH="0" baseline="0" noProof="0" dirty="0">
                <a:ln>
                  <a:noFill/>
                </a:ln>
                <a:solidFill>
                  <a:srgbClr val="FF0000"/>
                </a:solidFill>
                <a:effectLst/>
                <a:uLnTx/>
                <a:uFillTx/>
                <a:cs typeface="B Titr" panose="00000700000000000000" pitchFamily="2" charset="-78"/>
              </a:rPr>
              <a:t>b</a:t>
            </a:r>
            <a:r>
              <a:rPr kumimoji="0" lang="fa-IR" sz="1400" b="0" i="0" u="none" strike="noStrike" kern="1200" cap="none" spc="0" normalizeH="0" baseline="0" noProof="0" dirty="0">
                <a:ln>
                  <a:noFill/>
                </a:ln>
                <a:solidFill>
                  <a:srgbClr val="FF0000"/>
                </a:solidFill>
                <a:effectLst/>
                <a:uLnTx/>
                <a:uFillTx/>
                <a:cs typeface="B Titr" panose="00000700000000000000" pitchFamily="2" charset="-78"/>
              </a:rPr>
              <a:t> </a:t>
            </a:r>
            <a:r>
              <a:rPr kumimoji="0" lang="en-US" sz="1400" b="0" i="0" u="none" strike="noStrike" kern="1200" cap="none" spc="0" normalizeH="0" baseline="0" noProof="0" dirty="0">
                <a:ln>
                  <a:noFill/>
                </a:ln>
                <a:solidFill>
                  <a:srgbClr val="FF0000"/>
                </a:solidFill>
                <a:effectLst/>
                <a:uLnTx/>
                <a:uFillTx/>
                <a:cs typeface="B Titr" panose="00000700000000000000" pitchFamily="2" charset="-78"/>
              </a:rPr>
              <a:t> </a:t>
            </a:r>
            <a:r>
              <a:rPr kumimoji="0" lang="fa-IR" sz="1400" b="0" i="0" u="none" strike="noStrike" kern="1200" cap="none" spc="0" normalizeH="0" baseline="0" noProof="0" dirty="0">
                <a:ln>
                  <a:noFill/>
                </a:ln>
                <a:solidFill>
                  <a:srgbClr val="FF0000"/>
                </a:solidFill>
                <a:effectLst/>
                <a:uLnTx/>
                <a:uFillTx/>
                <a:cs typeface="B Titr" panose="00000700000000000000" pitchFamily="2" charset="-78"/>
              </a:rPr>
              <a:t>میزان مرگ و میر </a:t>
            </a:r>
          </a:p>
          <a:p>
            <a:pPr marL="310896" lvl="1" indent="0" algn="r" rtl="1">
              <a:lnSpc>
                <a:spcPct val="150000"/>
              </a:lnSpc>
              <a:spcBef>
                <a:spcPct val="20000"/>
              </a:spcBef>
              <a:buClr>
                <a:srgbClr val="0033CC"/>
              </a:buClr>
              <a:buNone/>
            </a:pPr>
            <a:r>
              <a:rPr kumimoji="0" lang="fa-IR" sz="1400" b="0" i="0" u="none" strike="noStrike" kern="1200" cap="none" spc="0" normalizeH="0" baseline="0" noProof="0" dirty="0">
                <a:ln>
                  <a:noFill/>
                </a:ln>
                <a:solidFill>
                  <a:srgbClr val="FF0000"/>
                </a:solidFill>
                <a:effectLst/>
                <a:uLnTx/>
                <a:uFillTx/>
                <a:cs typeface="B Titr" panose="00000700000000000000" pitchFamily="2" charset="-78"/>
              </a:rPr>
              <a:t>(مرگ به ازای هر 100000 نفر جمعیت در معرض خطر)</a:t>
            </a:r>
            <a:endParaRPr lang="fa-IR" sz="1400" b="1" dirty="0">
              <a:solidFill>
                <a:srgbClr val="FF0000"/>
              </a:solidFill>
              <a:latin typeface="AngsanaUPC" pitchFamily="18" charset="-34"/>
              <a:cs typeface="B Titr" panose="00000700000000000000" pitchFamily="2" charset="-78"/>
            </a:endParaRPr>
          </a:p>
        </p:txBody>
      </p:sp>
      <p:pic>
        <p:nvPicPr>
          <p:cNvPr id="4" name="Picture 3">
            <a:extLst>
              <a:ext uri="{FF2B5EF4-FFF2-40B4-BE49-F238E27FC236}">
                <a16:creationId xmlns:a16="http://schemas.microsoft.com/office/drawing/2014/main" id="{8D5DBFEE-8A3E-43B8-AC5A-3CAB78C42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052" y="1606216"/>
            <a:ext cx="5746820" cy="5007943"/>
          </a:xfrm>
          <a:prstGeom prst="rect">
            <a:avLst/>
          </a:prstGeom>
        </p:spPr>
      </p:pic>
    </p:spTree>
    <p:extLst>
      <p:ext uri="{BB962C8B-B14F-4D97-AF65-F5344CB8AC3E}">
        <p14:creationId xmlns:p14="http://schemas.microsoft.com/office/powerpoint/2010/main" val="19281052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728396" y="6476999"/>
            <a:ext cx="733864" cy="27432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976F9A-C98B-44F2-81C1-5411C69261D6}" type="slidenum">
              <a:rPr kumimoji="0" lang="en-US" sz="1200" b="0" i="0" u="none" strike="noStrike" kern="1200" cap="none" spc="0" normalizeH="0" baseline="0" noProof="0" smtClean="0">
                <a:ln>
                  <a:noFill/>
                </a:ln>
                <a:solidFill>
                  <a:prstClr val="black">
                    <a:tint val="75000"/>
                  </a:prst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orbel"/>
              <a:ea typeface="+mn-ea"/>
              <a:cs typeface="+mn-cs"/>
            </a:endParaRPr>
          </a:p>
        </p:txBody>
      </p:sp>
      <p:pic>
        <p:nvPicPr>
          <p:cNvPr id="3" name="Picture 2"/>
          <p:cNvPicPr>
            <a:picLocks noChangeAspect="1"/>
          </p:cNvPicPr>
          <p:nvPr/>
        </p:nvPicPr>
        <p:blipFill>
          <a:blip r:embed="rId2"/>
          <a:stretch>
            <a:fillRect/>
          </a:stretch>
        </p:blipFill>
        <p:spPr>
          <a:xfrm>
            <a:off x="1526146" y="535290"/>
            <a:ext cx="4440578" cy="2209799"/>
          </a:xfrm>
          <a:prstGeom prst="rect">
            <a:avLst/>
          </a:prstGeom>
        </p:spPr>
      </p:pic>
      <p:pic>
        <p:nvPicPr>
          <p:cNvPr id="4" name="Picture 3"/>
          <p:cNvPicPr>
            <a:picLocks noChangeAspect="1"/>
          </p:cNvPicPr>
          <p:nvPr/>
        </p:nvPicPr>
        <p:blipFill>
          <a:blip r:embed="rId3"/>
          <a:stretch>
            <a:fillRect/>
          </a:stretch>
        </p:blipFill>
        <p:spPr>
          <a:xfrm>
            <a:off x="6248400" y="564381"/>
            <a:ext cx="4419600" cy="2187146"/>
          </a:xfrm>
          <a:prstGeom prst="rect">
            <a:avLst/>
          </a:prstGeom>
        </p:spPr>
      </p:pic>
      <p:pic>
        <p:nvPicPr>
          <p:cNvPr id="5" name="Picture 4"/>
          <p:cNvPicPr>
            <a:picLocks noChangeAspect="1"/>
          </p:cNvPicPr>
          <p:nvPr/>
        </p:nvPicPr>
        <p:blipFill>
          <a:blip r:embed="rId4"/>
          <a:stretch>
            <a:fillRect/>
          </a:stretch>
        </p:blipFill>
        <p:spPr>
          <a:xfrm>
            <a:off x="1526147" y="3645593"/>
            <a:ext cx="4749311" cy="2328989"/>
          </a:xfrm>
          <a:prstGeom prst="rect">
            <a:avLst/>
          </a:prstGeom>
        </p:spPr>
      </p:pic>
      <p:pic>
        <p:nvPicPr>
          <p:cNvPr id="6" name="Picture 5"/>
          <p:cNvPicPr>
            <a:picLocks noChangeAspect="1"/>
          </p:cNvPicPr>
          <p:nvPr/>
        </p:nvPicPr>
        <p:blipFill>
          <a:blip r:embed="rId5"/>
          <a:stretch>
            <a:fillRect/>
          </a:stretch>
        </p:blipFill>
        <p:spPr>
          <a:xfrm>
            <a:off x="5966724" y="3639153"/>
            <a:ext cx="4701276" cy="2362200"/>
          </a:xfrm>
          <a:prstGeom prst="rect">
            <a:avLst/>
          </a:prstGeom>
        </p:spPr>
      </p:pic>
    </p:spTree>
    <p:extLst>
      <p:ext uri="{BB962C8B-B14F-4D97-AF65-F5344CB8AC3E}">
        <p14:creationId xmlns:p14="http://schemas.microsoft.com/office/powerpoint/2010/main" val="25872632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976F9A-C98B-44F2-81C1-5411C69261D6}" type="slidenum">
              <a:rPr lang="en-US" smtClean="0"/>
              <a:pPr/>
              <a:t>9</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562" y="300037"/>
            <a:ext cx="10048875" cy="6257925"/>
          </a:xfrm>
          <a:prstGeom prst="rect">
            <a:avLst/>
          </a:prstGeom>
        </p:spPr>
      </p:pic>
    </p:spTree>
    <p:extLst>
      <p:ext uri="{BB962C8B-B14F-4D97-AF65-F5344CB8AC3E}">
        <p14:creationId xmlns:p14="http://schemas.microsoft.com/office/powerpoint/2010/main" val="31336508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روش شناسي پژوهش در آموزش">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wrap="square">
        <a:spAutoFit/>
      </a:bodyPr>
      <a:lstStyle>
        <a:defPPr>
          <a:defRPr sz="2400" dirty="0" smtClean="0">
            <a:cs typeface="B Zar" pitchFamily="2" charset="-78"/>
          </a:defRPr>
        </a:defPPr>
      </a:lstStyle>
    </a:spDef>
    <a:txDef>
      <a:spPr>
        <a:noFill/>
      </a:spPr>
      <a:bodyPr wrap="square" rtlCol="1">
        <a:spAutoFit/>
      </a:bodyPr>
      <a:lstStyle>
        <a:defPPr>
          <a:defRPr sz="2400" dirty="0" smtClean="0">
            <a:cs typeface="B Zar" pitchFamily="2" charset="-78"/>
          </a:defRPr>
        </a:defPPr>
      </a:lstStyle>
    </a:txDef>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